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3" r:id="rId1"/>
  </p:sldMasterIdLst>
  <p:notesMasterIdLst>
    <p:notesMasterId r:id="rId39"/>
  </p:notesMasterIdLst>
  <p:sldIdLst>
    <p:sldId id="256" r:id="rId2"/>
    <p:sldId id="257" r:id="rId3"/>
    <p:sldId id="258" r:id="rId4"/>
    <p:sldId id="292" r:id="rId5"/>
    <p:sldId id="29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93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0000"/>
  </p:normalViewPr>
  <p:slideViewPr>
    <p:cSldViewPr snapToObjects="1">
      <p:cViewPr varScale="1">
        <p:scale>
          <a:sx n="89" d="100"/>
          <a:sy n="89" d="100"/>
        </p:scale>
        <p:origin x="590" y="67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inwonsohn.github.io/statistics/bayesian/2018/09/15/Gaussian-mixture-models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영어로 작성할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구글링</a:t>
            </a:r>
            <a:r>
              <a:rPr lang="ko-KR" altLang="en-US" dirty="0"/>
              <a:t> 때문에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희색 바탕에 검정 글씨가 낫지 않나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8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괄호안이 </a:t>
            </a:r>
            <a:r>
              <a:rPr lang="ko-KR" altLang="en-US" dirty="0" err="1"/>
              <a:t>사이킷</a:t>
            </a:r>
            <a:r>
              <a:rPr lang="ko-KR" altLang="en-US" dirty="0"/>
              <a:t> </a:t>
            </a:r>
            <a:r>
              <a:rPr lang="ko-KR" altLang="en-US" dirty="0" err="1"/>
              <a:t>런에서</a:t>
            </a:r>
            <a:r>
              <a:rPr lang="ko-KR" altLang="en-US" dirty="0"/>
              <a:t> 쓰는 용어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97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수식 직접 적기 </a:t>
            </a:r>
            <a:r>
              <a:rPr lang="ko-KR" altLang="en-US" dirty="0" err="1"/>
              <a:t>왠만하면</a:t>
            </a:r>
            <a:r>
              <a:rPr lang="ko-KR" altLang="en-US" dirty="0"/>
              <a:t> </a:t>
            </a:r>
            <a:r>
              <a:rPr lang="ko-KR" altLang="en-US" dirty="0" err="1"/>
              <a:t>복붙</a:t>
            </a:r>
            <a:r>
              <a:rPr lang="ko-KR" altLang="en-US" dirty="0"/>
              <a:t> </a:t>
            </a:r>
            <a:r>
              <a:rPr lang="ko-KR" altLang="en-US" dirty="0" err="1"/>
              <a:t>ㄴㄴ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3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수식 </a:t>
            </a:r>
            <a:r>
              <a:rPr lang="ko-KR" altLang="en-US" dirty="0" err="1"/>
              <a:t>적을거면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에 수식 직접 작성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Or introduce a blog : </a:t>
            </a:r>
            <a:r>
              <a:rPr lang="en-US" altLang="ko-KR" dirty="0">
                <a:hlinkClick r:id="rId3"/>
              </a:rPr>
              <a:t>https://jinwonsohn.github.io/statistics/bayesian/2018/09/15/Gaussian-mixture-models.html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8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수식이 위로 올라 간 거 수정</a:t>
            </a:r>
            <a:r>
              <a:rPr lang="en-US" altLang="ko-KR" dirty="0"/>
              <a:t>. P</a:t>
            </a:r>
            <a:r>
              <a:rPr lang="ko-KR" altLang="en-US" dirty="0"/>
              <a:t>와 </a:t>
            </a:r>
            <a:r>
              <a:rPr lang="en-US" altLang="ko-KR" dirty="0"/>
              <a:t>mi</a:t>
            </a:r>
            <a:r>
              <a:rPr lang="ko-KR" altLang="en-US" dirty="0"/>
              <a:t>가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  <a:r>
              <a:rPr lang="en-US" altLang="ko-KR" dirty="0"/>
              <a:t>Ci</a:t>
            </a:r>
            <a:r>
              <a:rPr lang="ko-KR" altLang="en-US" dirty="0"/>
              <a:t>가 </a:t>
            </a:r>
            <a:r>
              <a:rPr lang="ko-KR" altLang="en-US" dirty="0" err="1"/>
              <a:t>뭔지</a:t>
            </a:r>
            <a:r>
              <a:rPr lang="ko-KR" altLang="en-US" dirty="0"/>
              <a:t> 설명이 빠졌음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1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확장성이 </a:t>
            </a:r>
            <a:r>
              <a:rPr lang="ko-KR" altLang="en-US" dirty="0" err="1"/>
              <a:t>뭔지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무슨 비용이 </a:t>
            </a:r>
            <a:r>
              <a:rPr lang="ko-KR" altLang="en-US" dirty="0" err="1"/>
              <a:t>적은지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유연성이 떨어지는 건 </a:t>
            </a:r>
            <a:r>
              <a:rPr lang="ko-KR" altLang="en-US" dirty="0" err="1"/>
              <a:t>뭔지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이상치에 영향을 크게 받는지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굴림"/>
                <a:ea typeface="굴림"/>
              </a:rPr>
              <a:t>PAM(partitioning around medoids)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7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7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Eps</a:t>
            </a:r>
            <a:r>
              <a:rPr lang="ko-KR" altLang="en-US" dirty="0"/>
              <a:t>가 </a:t>
            </a:r>
            <a:r>
              <a:rPr lang="ko-KR" altLang="en-US" dirty="0" err="1"/>
              <a:t>뭐임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0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364379"/>
            <a:ext cx="8534399" cy="68103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E02C27B-40D8-4AC0-9FDF-220086C0EF57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914399" y="2285992"/>
            <a:ext cx="10363199" cy="1058299"/>
          </a:xfrm>
        </p:spPr>
        <p:txBody>
          <a:bodyPr>
            <a:noAutofit/>
          </a:bodyPr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FE1EB696-345C-4F33-80F8-0A0058096010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6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238215" y="816429"/>
            <a:ext cx="9620317" cy="938870"/>
          </a:xfrm>
        </p:spPr>
        <p:txBody>
          <a:bodyPr/>
          <a:lstStyle>
            <a:lvl1pPr algn="ctr">
              <a:defRPr sz="5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2952727" y="2571750"/>
            <a:ext cx="6191249" cy="321468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4D8A4A0-6513-4D62-A1AB-EE53BE0EFD8B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751999" y="1714488"/>
            <a:ext cx="8687999" cy="1588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  <a:effectLst>
            <a:outerShdw blurRad="12700" dist="25400" dir="3240000" algn="t" rotWithShape="0">
              <a:schemeClr val="bg1">
                <a:alpha val="67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936479" y="274638"/>
            <a:ext cx="1645919" cy="5851525"/>
          </a:xfrm>
        </p:spPr>
        <p:txBody>
          <a:bodyPr vert="eaVert"/>
          <a:lstStyle>
            <a:lvl1pPr algn="ctr">
              <a:defRPr sz="38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119615" cy="6081712"/>
          </a:xfrm>
        </p:spPr>
        <p:txBody>
          <a:bodyPr vert="eaVert"/>
          <a:lstStyle>
            <a:lvl1pPr>
              <a:defRPr sz="27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E7E89A5-F746-44D0-B41C-01BD80143229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4590" y="6419850"/>
            <a:ext cx="2743200" cy="365125"/>
          </a:xfrm>
        </p:spPr>
        <p:txBody>
          <a:bodyPr/>
          <a:lstStyle>
            <a:lvl1pPr>
              <a:defRPr sz="10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fld id="{991D0647-B207-4956-8882-A5A77DAEE65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02922" y="172598"/>
            <a:ext cx="11386156" cy="520098"/>
          </a:xfrm>
          <a:prstGeom prst="rect">
            <a:avLst/>
          </a:prstGeom>
          <a:solidFill>
            <a:srgbClr val="E6E2D7"/>
          </a:solidFill>
          <a:ln>
            <a:noFill/>
          </a:ln>
        </p:spPr>
        <p:txBody>
          <a:bodyPr/>
          <a:lstStyle>
            <a:lvl1pPr algn="l">
              <a:defRPr sz="2800" b="0">
                <a:solidFill>
                  <a:srgbClr val="6F654D"/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cxnSp>
        <p:nvCxnSpPr>
          <p:cNvPr id="8" name="Straight Connector 24"/>
          <p:cNvCxnSpPr/>
          <p:nvPr userDrawn="1"/>
        </p:nvCxnSpPr>
        <p:spPr>
          <a:xfrm>
            <a:off x="326740" y="35274"/>
            <a:ext cx="11538520" cy="0"/>
          </a:xfrm>
          <a:prstGeom prst="line">
            <a:avLst/>
          </a:prstGeom>
          <a:ln w="104775" cmpd="sng">
            <a:solidFill>
              <a:srgbClr val="938B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2"/>
          <p:cNvCxnSpPr/>
          <p:nvPr userDrawn="1"/>
        </p:nvCxnSpPr>
        <p:spPr>
          <a:xfrm>
            <a:off x="299610" y="6377136"/>
            <a:ext cx="11592780" cy="0"/>
          </a:xfrm>
          <a:prstGeom prst="line">
            <a:avLst/>
          </a:prstGeom>
          <a:ln w="6350" cmpd="sng">
            <a:solidFill>
              <a:srgbClr val="938B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44FABA53-56B5-46B3-889E-4279D63938CD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>
                <a:solidFill>
                  <a:srgbClr val="5F5F5F">
                    <a:lumMod val="50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5F5F5F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4A8C0DB-B4D8-47F8-B317-86BF70370830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D6107D8-59E3-4994-94B9-05B832CBF410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963083" y="3714741"/>
            <a:ext cx="10363199" cy="928705"/>
          </a:xfrm>
        </p:spPr>
        <p:txBody>
          <a:bodyPr anchor="t"/>
          <a:lstStyle>
            <a:lvl1pPr algn="l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963083" y="3286124"/>
            <a:ext cx="10363199" cy="42861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922" y="272025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285860"/>
            <a:ext cx="53847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285860"/>
            <a:ext cx="53847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2D9CBEA-F114-4C92-B641-EBAB58013FF2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1999" cy="1057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738" y="319084"/>
            <a:ext cx="10972799" cy="808438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67FC934-F182-49C1-8FAE-5632765B0982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037" y="259080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428737"/>
            <a:ext cx="10972799" cy="4739526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22A6CE7C-9F02-4DF3-993B-A37F2CE625D1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19" y="259080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594720B-7C46-453B-BE80-41EA7DEC0D37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1999" cy="4772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  <a:solidFill>
            <a:schemeClr val="bg1">
              <a:alpha val="9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7B6ABD20-F4D9-44EB-A008-8D9D8D427593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미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09727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357298"/>
            <a:ext cx="109727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03DDB201-6CB0-4609-9CA9-E4B7B04360EB}" type="datetime1">
              <a:rPr lang="ko-KR" altLang="en-US"/>
              <a:pPr>
                <a:defRPr lang="ko-KR" altLang="en-US"/>
              </a:pPr>
              <a:t>2019-07-11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함초롬돋움"/>
                <a:ea typeface="함초롬돋움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3400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04863" indent="-271463" algn="l" defTabSz="914400" rtl="0" eaLnBrk="1" latinLnBrk="1" hangingPunct="1">
        <a:spcBef>
          <a:spcPct val="20000"/>
        </a:spcBef>
        <a:buClr>
          <a:schemeClr val="tx2"/>
        </a:buClr>
        <a:buFont typeface="Wingdings"/>
        <a:buChar char="§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7913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493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11313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827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55825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6175" indent="-2603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inwonsohn.github.io/statistics/bayesian/2018/09/15/Gaussian-mixture-model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16CFC-B0C9-4689-9FE3-78BAAC9D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0" y="2405228"/>
            <a:ext cx="10972799" cy="1815882"/>
          </a:xfrm>
        </p:spPr>
        <p:txBody>
          <a:bodyPr/>
          <a:lstStyle/>
          <a:p>
            <a:r>
              <a:rPr lang="en-US" altLang="ko-KR" sz="9600" dirty="0"/>
              <a:t>Clustering</a:t>
            </a:r>
            <a:endParaRPr lang="ko-KR" altLang="en-US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317EB-CB3E-4273-AF94-4605B5EF04D6}"/>
              </a:ext>
            </a:extLst>
          </p:cNvPr>
          <p:cNvSpPr txBox="1"/>
          <p:nvPr/>
        </p:nvSpPr>
        <p:spPr>
          <a:xfrm>
            <a:off x="10272580" y="4293120"/>
            <a:ext cx="1584220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민형규</a:t>
            </a:r>
            <a:endParaRPr lang="en-US" altLang="ko-KR" sz="2800" b="1" dirty="0"/>
          </a:p>
          <a:p>
            <a:r>
              <a:rPr lang="ko-KR" altLang="en-US" sz="2800" b="1" dirty="0" err="1"/>
              <a:t>전예슬</a:t>
            </a:r>
            <a:endParaRPr lang="en-US" altLang="ko-KR" sz="2800" b="1" dirty="0"/>
          </a:p>
          <a:p>
            <a:r>
              <a:rPr lang="ko-KR" altLang="en-US" sz="2800" b="1" dirty="0" err="1"/>
              <a:t>이승한</a:t>
            </a:r>
            <a:endParaRPr lang="en-US" altLang="ko-KR" sz="2800" b="1" dirty="0"/>
          </a:p>
          <a:p>
            <a:r>
              <a:rPr lang="ko-KR" altLang="en-US" sz="2800" b="1" dirty="0"/>
              <a:t>박상우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6685465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1079" y="980694"/>
            <a:ext cx="10149841" cy="4320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079" y="5516499"/>
            <a:ext cx="3058669" cy="36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             Iris-TRUE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5820" y="5516499"/>
            <a:ext cx="2880360" cy="36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         Iris-KMeans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2252" y="5516499"/>
            <a:ext cx="288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     </a:t>
            </a:r>
            <a:r>
              <a:rPr lang="en-US" altLang="ko-KR" dirty="0"/>
              <a:t>Iris-with outlier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596" y="4968049"/>
            <a:ext cx="3378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Wrong hyper </a:t>
            </a:r>
            <a:r>
              <a:rPr lang="en-US" altLang="ko-KR" sz="2000" dirty="0" err="1">
                <a:solidFill>
                  <a:schemeClr val="lt1"/>
                </a:solidFill>
                <a:latin typeface="굴림"/>
                <a:ea typeface="굴림"/>
              </a:rPr>
              <a:t>parametor</a:t>
            </a:r>
            <a:endParaRPr lang="ko-KR" altLang="en-US" sz="2000" dirty="0">
              <a:solidFill>
                <a:schemeClr val="lt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768" y="5013198"/>
            <a:ext cx="3510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Low flexibility about </a:t>
            </a:r>
            <a:r>
              <a:rPr lang="en-US" altLang="ko-KR" sz="2400" b="1" dirty="0">
                <a:solidFill>
                  <a:schemeClr val="lt1"/>
                </a:solidFill>
                <a:latin typeface="굴림"/>
                <a:ea typeface="굴림"/>
              </a:rPr>
              <a:t>shape</a:t>
            </a:r>
            <a:endParaRPr lang="ko-KR" altLang="en-US" sz="2400" b="1" dirty="0">
              <a:solidFill>
                <a:schemeClr val="lt1"/>
              </a:solidFill>
              <a:latin typeface="굴림"/>
              <a:ea typeface="굴림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9890" y="5013198"/>
            <a:ext cx="3600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Low flexibility about </a:t>
            </a:r>
            <a:r>
              <a:rPr lang="en-US" altLang="ko-KR" sz="2400" b="1" dirty="0">
                <a:solidFill>
                  <a:schemeClr val="lt1"/>
                </a:solidFill>
                <a:latin typeface="굴림"/>
                <a:ea typeface="굴림"/>
              </a:rPr>
              <a:t>size</a:t>
            </a:r>
            <a:endParaRPr lang="ko-KR" altLang="en-US" sz="2400" b="1" dirty="0">
              <a:solidFill>
                <a:schemeClr val="lt1"/>
              </a:solidFill>
              <a:latin typeface="굴림"/>
              <a:ea typeface="굴림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2212" y="1052703"/>
            <a:ext cx="3939540" cy="32404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00822" y="1052703"/>
            <a:ext cx="4091178" cy="32404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052704"/>
            <a:ext cx="3779520" cy="324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 Partitioning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k-mode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clustering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(</a:t>
            </a:r>
            <a:r>
              <a:rPr lang="ko-KR" altLang="en-US" dirty="0">
                <a:latin typeface="굴림"/>
                <a:ea typeface="굴림"/>
              </a:rPr>
              <a:t>패키지</a:t>
            </a:r>
            <a:r>
              <a:rPr lang="en-US" altLang="ko-KR" dirty="0">
                <a:latin typeface="굴림"/>
                <a:ea typeface="굴림"/>
              </a:rPr>
              <a:t>)</a:t>
            </a: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-only for categorical data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-using mode to centroids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k-prototype clustering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(</a:t>
            </a:r>
            <a:r>
              <a:rPr lang="ko-KR" altLang="en-US" dirty="0">
                <a:latin typeface="굴림"/>
                <a:ea typeface="굴림"/>
              </a:rPr>
              <a:t>패키지</a:t>
            </a:r>
            <a:r>
              <a:rPr lang="en-US" altLang="ko-KR" dirty="0">
                <a:latin typeface="굴림"/>
                <a:ea typeface="굴림"/>
              </a:rPr>
              <a:t>)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-can use at mix data</a:t>
            </a:r>
            <a:endParaRPr lang="ko-KR" altLang="en-US" dirty="0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 Partitioning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k-medoids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(</a:t>
            </a:r>
            <a:r>
              <a:rPr lang="ko-KR" altLang="en-US" dirty="0">
                <a:latin typeface="굴림"/>
                <a:ea typeface="굴림"/>
              </a:rPr>
              <a:t>함수구현 </a:t>
            </a:r>
            <a:r>
              <a:rPr lang="en-US" altLang="ko-KR" dirty="0">
                <a:latin typeface="굴림"/>
                <a:ea typeface="굴림"/>
              </a:rPr>
              <a:t>,R)</a:t>
            </a: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-using medoids(;median extends to n-space) to centroid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   -robust to outlier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-test every objects to centroid(PAM) -&gt;  very large cost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 </a:t>
            </a:r>
            <a:r>
              <a:rPr lang="en-US" altLang="ko-KR" dirty="0">
                <a:latin typeface="굴림"/>
                <a:ea typeface="굴림"/>
              </a:rPr>
              <a:t>-Advanced method using sampling(CLARA)</a:t>
            </a:r>
          </a:p>
          <a:p>
            <a:pPr marL="0" indent="0">
              <a:buNone/>
              <a:defRPr/>
            </a:pPr>
            <a:endParaRPr lang="en-US" altLang="ko-KR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Still low flexibility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굴림"/>
                <a:ea typeface="굴림"/>
              </a:rPr>
              <a:t>  </a:t>
            </a:r>
            <a:r>
              <a:rPr lang="en-US" altLang="ko-KR" dirty="0">
                <a:latin typeface="굴림"/>
                <a:ea typeface="굴림"/>
              </a:rPr>
              <a:t>-could be merit to some cases</a:t>
            </a:r>
            <a:endParaRPr lang="ko-KR" altLang="en-US" dirty="0">
              <a:latin typeface="굴림"/>
              <a:ea typeface="굴림"/>
            </a:endParaRPr>
          </a:p>
          <a:p>
            <a:pPr marL="399840" indent="-399840">
              <a:buChar char="•"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44882-2DF6-43B0-9C1A-AADEFC8F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Tuning Hyper Parameter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887E61-6E15-4E13-A4F7-C20E0909E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  <a:p>
                <a:r>
                  <a:rPr lang="en-US" altLang="ko-KR" dirty="0" err="1"/>
                  <a:t>n_clusters</a:t>
                </a:r>
                <a:r>
                  <a:rPr lang="ko-KR" altLang="en-US" dirty="0"/>
                  <a:t>가 증가할 수록 </a:t>
                </a:r>
                <a:r>
                  <a:rPr lang="en-US" altLang="ko-KR" dirty="0"/>
                  <a:t>SSE</a:t>
                </a:r>
                <a:r>
                  <a:rPr lang="ko-KR" altLang="en-US" dirty="0"/>
                  <a:t>는 감소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latin typeface="굴림"/>
                    <a:ea typeface="굴림"/>
                  </a:rPr>
                  <a:t>SSE</a:t>
                </a:r>
                <a:r>
                  <a:rPr lang="ko-KR" altLang="en-US" dirty="0">
                    <a:latin typeface="굴림"/>
                    <a:ea typeface="굴림"/>
                  </a:rPr>
                  <a:t> </a:t>
                </a:r>
                <a:r>
                  <a:rPr lang="en-US" altLang="ko-KR" dirty="0">
                    <a:latin typeface="굴림"/>
                    <a:ea typeface="굴림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/>
                                      </a:rPr>
                                      <m:t>𝑝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(;</a:t>
                </a:r>
                <a:r>
                  <a:rPr lang="ko-KR" altLang="en-US" dirty="0"/>
                  <a:t>유클리드 </a:t>
                </a:r>
                <a:r>
                  <a:rPr lang="ko-KR" altLang="en-US" dirty="0" err="1"/>
                  <a:t>디스턴스</a:t>
                </a:r>
                <a:r>
                  <a:rPr lang="en-US" altLang="ko-KR" dirty="0"/>
                  <a:t>)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{k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ko-KR" altLang="en-US" dirty="0"/>
                  <a:t>클러스터개수</a:t>
                </a:r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</m:oMath>
                </a14:m>
                <a:r>
                  <a:rPr lang="ko-KR" altLang="en-US" dirty="0"/>
                  <a:t>클러스터 </a:t>
                </a:r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ko-KR" altLang="en-US" dirty="0"/>
                  <a:t>센트로이드 </a:t>
                </a:r>
                <a:r>
                  <a:rPr lang="en-US" altLang="ko-KR" dirty="0"/>
                  <a:t>, p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</m:oMath>
                </a14:m>
                <a:r>
                  <a:rPr lang="ko-KR" altLang="en-US" dirty="0"/>
                  <a:t>각 객체</a:t>
                </a:r>
                <a:r>
                  <a:rPr lang="en-US" altLang="ko-KR" dirty="0"/>
                  <a:t>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Elbow Rule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-</a:t>
                </a:r>
                <a:r>
                  <a:rPr lang="ko-KR" altLang="en-US" dirty="0"/>
                  <a:t>급격하게 </a:t>
                </a:r>
                <a:r>
                  <a:rPr lang="ko-KR" altLang="en-US" dirty="0" err="1"/>
                  <a:t>꺽이는</a:t>
                </a:r>
                <a:r>
                  <a:rPr lang="ko-KR" altLang="en-US" dirty="0"/>
                  <a:t> 부분의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  </a:t>
                </a:r>
                <a:r>
                  <a:rPr lang="en-US" altLang="ko-KR" dirty="0" err="1"/>
                  <a:t>n_cluster</a:t>
                </a:r>
                <a:r>
                  <a:rPr lang="ko-KR" altLang="en-US" dirty="0"/>
                  <a:t>를 선택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887E61-6E15-4E13-A4F7-C20E0909E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4BF5C30-6BCC-4AFB-AB95-31266C45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40" y="3603619"/>
            <a:ext cx="3816530" cy="25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67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Intro - DBSCAN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밀도 기반 군집화 기법 </a:t>
            </a:r>
            <a:r>
              <a:rPr lang="en-US" altLang="ko-KR" dirty="0"/>
              <a:t>(Density Based Spatial Clustering of Application with Noise)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객체의 이웃</a:t>
            </a:r>
            <a:r>
              <a:rPr lang="en-US" altLang="ko-KR" dirty="0"/>
              <a:t>(neighbor hood)</a:t>
            </a:r>
            <a:r>
              <a:rPr lang="ko-KR" altLang="en-US" dirty="0"/>
              <a:t>을 직접 찾아 군집을 형성하는 기법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Algorithm of DBSCAN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어느 점을 기준으로 반경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x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내에 점이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n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개 이상 있으면 하나의 군집으로 인식</a:t>
            </a:r>
          </a:p>
          <a:p>
            <a:pPr lvl="0">
              <a:defRPr/>
            </a:pPr>
            <a:endParaRPr lang="ko-KR" altLang="en-US" sz="2300" dirty="0">
              <a:latin typeface="나눔바른고딕"/>
              <a:ea typeface="나눔바른고딕"/>
              <a:cs typeface="+mn-cs"/>
            </a:endParaRPr>
          </a:p>
          <a:p>
            <a:pPr lvl="0">
              <a:defRPr/>
            </a:pPr>
            <a:r>
              <a:rPr lang="en-US" altLang="ko-KR" sz="2300" dirty="0" err="1">
                <a:latin typeface="나눔바른고딕"/>
                <a:ea typeface="나눔바른고딕"/>
                <a:cs typeface="+mn-cs"/>
              </a:rPr>
              <a:t>minPts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 = 4 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라고 하면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, </a:t>
            </a:r>
            <a:r>
              <a:rPr lang="ko-KR" altLang="en-US" sz="2300" dirty="0" err="1">
                <a:latin typeface="나눔바른고딕"/>
                <a:ea typeface="나눔바른고딕"/>
                <a:cs typeface="+mn-cs"/>
              </a:rPr>
              <a:t>파란점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P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를 중심으로 반경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epsilon 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내에 점이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4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개 이상 있으면 하나의 군집으로 판단</a:t>
            </a:r>
          </a:p>
          <a:p>
            <a:pPr lvl="0">
              <a:defRPr/>
            </a:pPr>
            <a:endParaRPr lang="ko-KR" altLang="en-US" sz="2300" dirty="0">
              <a:latin typeface="나눔바른고딕"/>
              <a:ea typeface="나눔바른고딕"/>
              <a:cs typeface="+mn-cs"/>
            </a:endParaRPr>
          </a:p>
          <a:p>
            <a:pPr lvl="0">
              <a:defRPr/>
            </a:pP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점이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5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개가 있기 때문에 하나의 군집으로 판단되고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, P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는 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core point</a:t>
            </a:r>
            <a:r>
              <a:rPr lang="ko-KR" altLang="en-US" sz="2300" dirty="0">
                <a:latin typeface="나눔바른고딕"/>
                <a:ea typeface="나눔바른고딕"/>
                <a:cs typeface="+mn-cs"/>
              </a:rPr>
              <a:t>가 된다</a:t>
            </a:r>
            <a:r>
              <a:rPr lang="en-US" altLang="ko-KR" sz="2300" dirty="0">
                <a:latin typeface="나눔바른고딕"/>
                <a:ea typeface="나눔바른고딕"/>
                <a:cs typeface="+mn-cs"/>
              </a:rPr>
              <a:t>. </a:t>
            </a:r>
          </a:p>
        </p:txBody>
      </p:sp>
      <p:grpSp>
        <p:nvGrpSpPr>
          <p:cNvPr id="4" name="그룹 8"/>
          <p:cNvGrpSpPr/>
          <p:nvPr/>
        </p:nvGrpSpPr>
        <p:grpSpPr>
          <a:xfrm>
            <a:off x="1919478" y="3896686"/>
            <a:ext cx="2894077" cy="2412665"/>
            <a:chOff x="462114" y="3062082"/>
            <a:chExt cx="3067050" cy="206692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62114" y="3062082"/>
              <a:ext cx="3067050" cy="20669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6" name="TextBox 9"/>
            <p:cNvSpPr txBox="1"/>
            <p:nvPr/>
          </p:nvSpPr>
          <p:spPr>
            <a:xfrm>
              <a:off x="1346709" y="3085556"/>
              <a:ext cx="1363568" cy="30060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latin typeface="나눔바른고딕"/>
                  <a:ea typeface="나눔바른고딕"/>
                  <a:cs typeface="+mn-cs"/>
                </a:rPr>
                <a:t>1.</a:t>
              </a:r>
              <a:r>
                <a:rPr lang="ko-KR" altLang="en-US" sz="1400" b="1">
                  <a:latin typeface="나눔바른고딕"/>
                  <a:ea typeface="나눔바른고딕"/>
                  <a:cs typeface="+mn-cs"/>
                </a:rPr>
                <a:t>군집 형성 </a:t>
              </a:r>
              <a:r>
                <a:rPr lang="en-US" altLang="ko-KR" sz="1400" b="1">
                  <a:latin typeface="나눔바른고딕"/>
                  <a:ea typeface="나눔바른고딕"/>
                  <a:cs typeface="+mn-cs"/>
                </a:rPr>
                <a:t>o </a:t>
              </a:r>
            </a:p>
          </p:txBody>
        </p:sp>
      </p:grpSp>
      <p:grpSp>
        <p:nvGrpSpPr>
          <p:cNvPr id="7" name="그룹 7"/>
          <p:cNvGrpSpPr/>
          <p:nvPr/>
        </p:nvGrpSpPr>
        <p:grpSpPr>
          <a:xfrm>
            <a:off x="7082409" y="3859669"/>
            <a:ext cx="2686050" cy="2449673"/>
            <a:chOff x="4323086" y="3047894"/>
            <a:chExt cx="2686050" cy="220027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323086" y="3047894"/>
              <a:ext cx="2686050" cy="220027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9" name="TextBox 10"/>
            <p:cNvSpPr txBox="1"/>
            <p:nvPr/>
          </p:nvSpPr>
          <p:spPr>
            <a:xfrm>
              <a:off x="5058417" y="3081142"/>
              <a:ext cx="1276344" cy="31516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>
                  <a:latin typeface="나눔바른고딕"/>
                  <a:ea typeface="나눔바른고딕"/>
                  <a:cs typeface="+mn-cs"/>
                </a:rPr>
                <a:t>2.</a:t>
              </a:r>
              <a:r>
                <a:rPr lang="ko-KR" altLang="en-US" sz="1400" b="1" dirty="0">
                  <a:latin typeface="나눔바른고딕"/>
                  <a:ea typeface="나눔바른고딕"/>
                  <a:cs typeface="+mn-cs"/>
                </a:rPr>
                <a:t>군집 형성 </a:t>
              </a:r>
              <a:r>
                <a:rPr lang="en-US" altLang="ko-KR" sz="1400" b="1" dirty="0">
                  <a:latin typeface="나눔바른고딕"/>
                  <a:ea typeface="나눔바른고딕"/>
                  <a:cs typeface="+mn-cs"/>
                </a:rPr>
                <a:t>x </a:t>
              </a: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6089665" y="3801493"/>
              <a:ext cx="715636" cy="3166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latin typeface="나눔바른고딕"/>
                  <a:ea typeface="나눔바른고딕"/>
                  <a:cs typeface="+mn-cs"/>
                </a:rPr>
                <a:t>경계점</a:t>
              </a:r>
              <a:endParaRPr lang="en-US" altLang="ko-KR" sz="1400" b="1"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1" name="타원 5"/>
            <p:cNvSpPr/>
            <p:nvPr/>
          </p:nvSpPr>
          <p:spPr>
            <a:xfrm>
              <a:off x="5361272" y="3955383"/>
              <a:ext cx="304839" cy="308609"/>
            </a:xfrm>
            <a:prstGeom prst="ellipse">
              <a:avLst/>
            </a:prstGeom>
            <a:solidFill>
              <a:srgbClr val="0070C0">
                <a:alpha val="2784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5380518" y="3705351"/>
              <a:ext cx="316071" cy="3124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latin typeface="나눔바른고딕"/>
                  <a:ea typeface="나눔바른고딕"/>
                  <a:cs typeface="+mn-cs"/>
                </a:rPr>
                <a:t>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Algorithm of DBSCAN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바른고딕"/>
                <a:ea typeface="나눔바른고딕"/>
                <a:cs typeface="+mn-cs"/>
              </a:rPr>
              <a:t>Core Point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가 서로 다른 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core point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의 군집의 일부가 되면 그 군집을 서로 연결되어 있다고 하고 하나의 </a:t>
            </a:r>
            <a:r>
              <a:rPr lang="en-US" altLang="ko-KR" b="1" dirty="0">
                <a:solidFill>
                  <a:srgbClr val="0070C0"/>
                </a:solidFill>
                <a:latin typeface="나눔바른고딕"/>
                <a:ea typeface="나눔바른고딕"/>
                <a:cs typeface="+mn-cs"/>
              </a:rPr>
              <a:t>Cluster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으로 연결한다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. </a:t>
            </a:r>
          </a:p>
          <a:p>
            <a:pPr lvl="0">
              <a:defRPr/>
            </a:pPr>
            <a:endParaRPr lang="ko-KR" altLang="en-US" dirty="0">
              <a:latin typeface="나눔바른고딕"/>
              <a:ea typeface="나눔바른고딕"/>
              <a:cs typeface="+mn-cs"/>
            </a:endParaRPr>
          </a:p>
          <a:p>
            <a:pPr lvl="0">
              <a:defRPr/>
            </a:pPr>
            <a:r>
              <a:rPr lang="ko-KR" altLang="en-US" dirty="0">
                <a:latin typeface="나눔바른고딕"/>
                <a:ea typeface="나눔바른고딕"/>
                <a:cs typeface="+mn-cs"/>
              </a:rPr>
              <a:t>어떤 점을 중심으로 하더라도 </a:t>
            </a:r>
            <a:r>
              <a:rPr lang="en-US" altLang="ko-KR" dirty="0" err="1">
                <a:latin typeface="나눔바른고딕"/>
                <a:ea typeface="나눔바른고딕"/>
                <a:cs typeface="+mn-cs"/>
              </a:rPr>
              <a:t>minPts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 = n 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의 기준을 만족하는 범위에 포함되지 않는 경우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, 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이를 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outlier 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또는 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noise point</a:t>
            </a:r>
            <a:r>
              <a:rPr lang="ko-KR" altLang="en-US" dirty="0">
                <a:latin typeface="나눔바른고딕"/>
                <a:ea typeface="나눔바른고딕"/>
                <a:cs typeface="+mn-cs"/>
              </a:rPr>
              <a:t>라고 한다</a:t>
            </a:r>
            <a:r>
              <a:rPr lang="en-US" altLang="ko-KR" dirty="0">
                <a:latin typeface="나눔바른고딕"/>
                <a:ea typeface="나눔바른고딕"/>
                <a:cs typeface="+mn-cs"/>
              </a:rPr>
              <a:t>. </a:t>
            </a:r>
          </a:p>
          <a:p>
            <a:pPr lvl="0">
              <a:defRPr/>
            </a:pPr>
            <a:endParaRPr lang="en-US" altLang="ko-KR" dirty="0">
              <a:latin typeface="나눔바른고딕"/>
              <a:ea typeface="나눔바른고딕"/>
              <a:cs typeface="+mn-cs"/>
            </a:endParaRPr>
          </a:p>
          <a:p>
            <a:pPr lvl="0">
              <a:defRPr/>
            </a:pPr>
            <a:endParaRPr lang="en-US" altLang="ko-KR" dirty="0"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80198" y="4011617"/>
            <a:ext cx="3792758" cy="204184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6" name="그룹 12"/>
          <p:cNvGrpSpPr/>
          <p:nvPr/>
        </p:nvGrpSpPr>
        <p:grpSpPr>
          <a:xfrm>
            <a:off x="1127379" y="3741730"/>
            <a:ext cx="2592324" cy="2336812"/>
            <a:chOff x="7974606" y="2920199"/>
            <a:chExt cx="2439881" cy="207151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974606" y="3177447"/>
              <a:ext cx="2439881" cy="181427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8" name="TextBox 15"/>
            <p:cNvSpPr txBox="1"/>
            <p:nvPr/>
          </p:nvSpPr>
          <p:spPr>
            <a:xfrm>
              <a:off x="8570616" y="2920199"/>
              <a:ext cx="1247859" cy="26513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latin typeface="나눔바른고딕"/>
                  <a:ea typeface="나눔바른고딕"/>
                  <a:cs typeface="+mn-cs"/>
                </a:rPr>
                <a:t>3.</a:t>
              </a:r>
              <a:r>
                <a:rPr lang="ko-KR" altLang="en-US" sz="1400" b="1">
                  <a:latin typeface="나눔바른고딕"/>
                  <a:ea typeface="나눔바른고딕"/>
                  <a:cs typeface="+mn-cs"/>
                </a:rPr>
                <a:t>군집 형성 </a:t>
              </a:r>
              <a:r>
                <a:rPr lang="en-US" altLang="ko-KR" sz="1400" b="1">
                  <a:latin typeface="나눔바른고딕"/>
                  <a:ea typeface="나눔바른고딕"/>
                  <a:cs typeface="+mn-cs"/>
                </a:rPr>
                <a:t>o </a:t>
              </a:r>
            </a:p>
          </p:txBody>
        </p:sp>
      </p:grp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08032" y="4011617"/>
            <a:ext cx="2657475" cy="20669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TextBox 21"/>
          <p:cNvSpPr txBox="1"/>
          <p:nvPr/>
        </p:nvSpPr>
        <p:spPr>
          <a:xfrm>
            <a:off x="4994089" y="3741730"/>
            <a:ext cx="1285361" cy="29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나눔바른고딕"/>
                <a:ea typeface="나눔바른고딕"/>
                <a:cs typeface="+mn-cs"/>
              </a:rPr>
              <a:t>4.</a:t>
            </a:r>
            <a:r>
              <a:rPr lang="ko-KR" altLang="en-US" sz="1400" b="1" dirty="0">
                <a:latin typeface="나눔바른고딕"/>
                <a:ea typeface="나눔바른고딕"/>
                <a:cs typeface="+mn-cs"/>
              </a:rPr>
              <a:t>군집 결합 </a:t>
            </a:r>
            <a:r>
              <a:rPr lang="en-US" altLang="ko-KR" sz="1400" b="1" dirty="0">
                <a:latin typeface="나눔바른고딕"/>
                <a:ea typeface="나눔바른고딕"/>
                <a:cs typeface="+mn-cs"/>
              </a:rPr>
              <a:t>o </a:t>
            </a:r>
          </a:p>
        </p:txBody>
      </p:sp>
      <p:sp>
        <p:nvSpPr>
          <p:cNvPr id="18" name="타원 17"/>
          <p:cNvSpPr/>
          <p:nvPr/>
        </p:nvSpPr>
        <p:spPr>
          <a:xfrm>
            <a:off x="1487424" y="4036695"/>
            <a:ext cx="1584198" cy="1433634"/>
          </a:xfrm>
          <a:prstGeom prst="ellipse">
            <a:avLst/>
          </a:prstGeom>
          <a:solidFill>
            <a:srgbClr val="FFFFFF">
              <a:alpha val="9000"/>
            </a:srgbClr>
          </a:solidFill>
          <a:ln w="4191" cap="rnd" cmpd="sng" algn="ctr">
            <a:solidFill>
              <a:srgbClr val="000000"/>
            </a:solidFill>
            <a:prstDash val="solid"/>
            <a:miter/>
            <a:headEnd w="sm" len="sm"/>
            <a:tailEnd w="sm" len="sm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707ADE-BE4F-4FA5-8BDB-5B0C970F03EF}"/>
              </a:ext>
            </a:extLst>
          </p:cNvPr>
          <p:cNvSpPr/>
          <p:nvPr/>
        </p:nvSpPr>
        <p:spPr>
          <a:xfrm>
            <a:off x="4682430" y="3963996"/>
            <a:ext cx="1584198" cy="1518485"/>
          </a:xfrm>
          <a:prstGeom prst="ellipse">
            <a:avLst/>
          </a:prstGeom>
          <a:solidFill>
            <a:srgbClr val="FFFFFF">
              <a:alpha val="23000"/>
            </a:srgbClr>
          </a:solidFill>
          <a:ln w="4191" cap="rnd" cmpd="sng" algn="ctr">
            <a:solidFill>
              <a:srgbClr val="000000"/>
            </a:solidFill>
            <a:prstDash val="solid"/>
            <a:miter/>
            <a:headEnd w="sm" len="sm"/>
            <a:tailEnd w="sm" len="sm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14" y="488899"/>
            <a:ext cx="9001126" cy="5654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38B05-9069-4EAB-8305-A67E97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of DBSCAN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2D16C-B4B0-4DFF-BF65-DF7773E3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No need to choose number of clusters </a:t>
            </a: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Large Flexibility and Easy to deal with Outlier</a:t>
            </a: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Difficult to tuning hyper parameter</a:t>
            </a:r>
          </a:p>
          <a:p>
            <a:pPr marL="0" indent="0">
              <a:lnSpc>
                <a:spcPct val="200000"/>
              </a:lnSpc>
              <a:buNone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-eps = epsilon </a:t>
            </a:r>
            <a:r>
              <a:rPr lang="ko-KR" altLang="en-US" sz="2400" dirty="0">
                <a:latin typeface="나눔바른고딕"/>
                <a:ea typeface="나눔바른고딕"/>
              </a:rPr>
              <a:t>반경</a:t>
            </a:r>
            <a:endParaRPr lang="en-US" altLang="ko-KR" sz="2400" dirty="0">
              <a:latin typeface="나눔바른고딕"/>
              <a:ea typeface="나눔바른고딕"/>
            </a:endParaRPr>
          </a:p>
          <a:p>
            <a:pPr marL="0" indent="0">
              <a:lnSpc>
                <a:spcPct val="200000"/>
              </a:lnSpc>
              <a:buNone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-</a:t>
            </a:r>
            <a:r>
              <a:rPr lang="en-US" altLang="ko-KR" sz="2400" dirty="0" err="1">
                <a:latin typeface="나눔바른고딕"/>
                <a:ea typeface="나눔바른고딕"/>
              </a:rPr>
              <a:t>n_samples</a:t>
            </a:r>
            <a:r>
              <a:rPr lang="en-US" altLang="ko-KR" sz="2400" dirty="0">
                <a:latin typeface="나눔바른고딕"/>
                <a:ea typeface="나눔바른고딕"/>
              </a:rPr>
              <a:t> = core points</a:t>
            </a:r>
            <a:r>
              <a:rPr lang="ko-KR" altLang="en-US" sz="2400" dirty="0">
                <a:latin typeface="나눔바른고딕"/>
                <a:ea typeface="나눔바른고딕"/>
              </a:rPr>
              <a:t>의 기준이 되는 </a:t>
            </a:r>
            <a:endParaRPr lang="en-US" altLang="ko-KR" sz="2400" dirty="0">
              <a:latin typeface="나눔바른고딕"/>
              <a:ea typeface="나눔바른고딕"/>
            </a:endParaRPr>
          </a:p>
          <a:p>
            <a:pPr marL="0" indent="0">
              <a:lnSpc>
                <a:spcPct val="200000"/>
              </a:lnSpc>
              <a:buNone/>
              <a:defRPr/>
            </a:pPr>
            <a:r>
              <a:rPr lang="en-US" altLang="ko-KR" sz="2400" dirty="0">
                <a:latin typeface="나눔바른고딕"/>
                <a:ea typeface="나눔바른고딕"/>
              </a:rPr>
              <a:t>                  </a:t>
            </a:r>
            <a:r>
              <a:rPr lang="ko-KR" altLang="en-US" sz="2400" dirty="0">
                <a:latin typeface="나눔바른고딕"/>
                <a:ea typeface="나눔바른고딕"/>
              </a:rPr>
              <a:t> 반경내 객체의 개수</a:t>
            </a:r>
            <a:r>
              <a:rPr lang="en-US" altLang="ko-KR" sz="2400" dirty="0">
                <a:latin typeface="나눔바른고딕"/>
                <a:ea typeface="나눔바른고딕"/>
              </a:rPr>
              <a:t>(;min points)</a:t>
            </a:r>
          </a:p>
          <a:p>
            <a:pPr marL="0" indent="0">
              <a:lnSpc>
                <a:spcPct val="200000"/>
              </a:lnSpc>
              <a:buNone/>
              <a:defRPr/>
            </a:pPr>
            <a:r>
              <a:rPr lang="en-US" altLang="ko-KR" sz="1200" dirty="0">
                <a:latin typeface="나눔바른고딕"/>
                <a:ea typeface="나눔바른고딕"/>
              </a:rPr>
              <a:t>(</a:t>
            </a:r>
            <a:r>
              <a:rPr lang="ko-KR" altLang="en-US" sz="1200" dirty="0">
                <a:latin typeface="나눔바른고딕"/>
                <a:ea typeface="나눔바른고딕"/>
              </a:rPr>
              <a:t>참고 밀도기법</a:t>
            </a:r>
            <a:r>
              <a:rPr lang="en-US" altLang="ko-KR" sz="1200" dirty="0">
                <a:latin typeface="나눔바른고딕"/>
                <a:ea typeface="나눔바른고딕"/>
              </a:rPr>
              <a:t>.</a:t>
            </a:r>
            <a:r>
              <a:rPr lang="en-US" altLang="ko-KR" sz="1200" dirty="0" err="1">
                <a:latin typeface="나눔바른고딕"/>
                <a:ea typeface="나눔바른고딕"/>
              </a:rPr>
              <a:t>py</a:t>
            </a:r>
            <a:r>
              <a:rPr lang="en-US" altLang="ko-KR" sz="1200" dirty="0">
                <a:latin typeface="나눔바른고딕"/>
                <a:ea typeface="나눔바른고딕"/>
              </a:rPr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816D59-2665-42C7-9151-EE33F200A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68260" y="3713764"/>
            <a:ext cx="3905346" cy="30037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900162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357297"/>
            <a:ext cx="10972799" cy="524014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1.What is Clustering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2.Partitioning Methods(K-Means clustering)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3.Density Based Method(DBSCAN)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4.Hierarchical Method (AGNES)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5.Other Method(mean-shifting, 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65AC5-4D32-4BC8-B0A6-51EEE0689C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17813" y="1340710"/>
            <a:ext cx="9756373" cy="4428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5881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76211-9FF1-46EC-A54C-90124C73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Advanced DBSCAN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0FDA3-828A-443F-9F01-FF279ED0F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OPTICS</a:t>
            </a:r>
            <a:r>
              <a:rPr lang="ko-KR" altLang="en-US" dirty="0"/>
              <a:t>기법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찾아줘야 하는 </a:t>
            </a:r>
            <a:r>
              <a:rPr lang="en-US" altLang="ko-KR" dirty="0"/>
              <a:t>DBSCAN</a:t>
            </a:r>
            <a:r>
              <a:rPr lang="ko-KR" altLang="en-US" dirty="0"/>
              <a:t>의 한계를 극복하기 위해 중심거리와 도달가능 거리를 이용해 </a:t>
            </a:r>
            <a:r>
              <a:rPr lang="en-US" altLang="ko-KR" dirty="0"/>
              <a:t>eps</a:t>
            </a:r>
            <a:r>
              <a:rPr lang="ko-KR" altLang="en-US" dirty="0"/>
              <a:t>를 자동 할당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중심거리</a:t>
            </a:r>
            <a:r>
              <a:rPr lang="en-US" altLang="ko-KR" dirty="0"/>
              <a:t> : </a:t>
            </a:r>
            <a:r>
              <a:rPr lang="ko-KR" altLang="en-US" dirty="0"/>
              <a:t>어느 점 </a:t>
            </a:r>
            <a:r>
              <a:rPr lang="en-US" altLang="ko-KR" dirty="0"/>
              <a:t>p</a:t>
            </a:r>
            <a:r>
              <a:rPr lang="ko-KR" altLang="en-US" dirty="0"/>
              <a:t>가 </a:t>
            </a:r>
            <a:r>
              <a:rPr lang="en-US" altLang="ko-KR" dirty="0"/>
              <a:t>core point</a:t>
            </a:r>
            <a:r>
              <a:rPr lang="ko-KR" altLang="en-US" dirty="0"/>
              <a:t>가 될 수 있게 하는 최소 </a:t>
            </a:r>
            <a:r>
              <a:rPr lang="en-US" altLang="ko-KR" dirty="0"/>
              <a:t>eps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도달가능거리 </a:t>
            </a:r>
            <a:r>
              <a:rPr lang="en-US" altLang="ko-KR" dirty="0"/>
              <a:t>: </a:t>
            </a:r>
            <a:r>
              <a:rPr lang="ko-KR" altLang="en-US" dirty="0"/>
              <a:t>어느 점</a:t>
            </a:r>
            <a:r>
              <a:rPr lang="en-US" altLang="ko-KR" dirty="0"/>
              <a:t> </a:t>
            </a:r>
            <a:r>
              <a:rPr lang="en-US" altLang="ko-KR" dirty="0" err="1"/>
              <a:t>p,q</a:t>
            </a:r>
            <a:r>
              <a:rPr lang="ko-KR" altLang="en-US" dirty="0"/>
              <a:t>에 대해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의 유클리드 거리와 </a:t>
            </a:r>
            <a:r>
              <a:rPr lang="en-US" altLang="ko-KR" dirty="0"/>
              <a:t>p</a:t>
            </a:r>
            <a:r>
              <a:rPr lang="ko-KR" altLang="en-US" dirty="0"/>
              <a:t>의 중심거리 중 큰 값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22000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Intro : AGNES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Hierarchical Methods</a:t>
            </a:r>
          </a:p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 err="1">
                <a:latin typeface="굴림"/>
                <a:ea typeface="굴림"/>
              </a:rPr>
              <a:t>AGglomerative</a:t>
            </a:r>
            <a:r>
              <a:rPr lang="en-US" altLang="ko-KR" dirty="0">
                <a:latin typeface="굴림"/>
                <a:ea typeface="굴림"/>
              </a:rPr>
              <a:t> </a:t>
            </a:r>
            <a:r>
              <a:rPr lang="en-US" altLang="ko-KR" dirty="0" err="1">
                <a:latin typeface="굴림"/>
                <a:ea typeface="굴림"/>
              </a:rPr>
              <a:t>NESting</a:t>
            </a:r>
            <a:r>
              <a:rPr lang="en-US" altLang="ko-KR" dirty="0">
                <a:latin typeface="굴림"/>
                <a:ea typeface="굴림"/>
              </a:rPr>
              <a:t> (</a:t>
            </a:r>
            <a:r>
              <a:rPr lang="ko-KR" altLang="en-US" dirty="0" err="1">
                <a:latin typeface="굴림"/>
                <a:ea typeface="굴림"/>
              </a:rPr>
              <a:t>집괴적</a:t>
            </a:r>
            <a:r>
              <a:rPr lang="ko-KR" altLang="en-US" dirty="0">
                <a:latin typeface="굴림"/>
                <a:ea typeface="굴림"/>
              </a:rPr>
              <a:t> 계층 군집화 기법</a:t>
            </a:r>
            <a:r>
              <a:rPr lang="en-US" altLang="ko-KR" dirty="0">
                <a:latin typeface="굴림"/>
                <a:ea typeface="굴림"/>
              </a:rPr>
              <a:t>)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 err="1">
                <a:latin typeface="굴림"/>
                <a:ea typeface="굴림"/>
              </a:rPr>
              <a:t>DIvisive</a:t>
            </a:r>
            <a:r>
              <a:rPr lang="en-US" altLang="ko-KR" dirty="0">
                <a:latin typeface="굴림"/>
                <a:ea typeface="굴림"/>
              </a:rPr>
              <a:t> </a:t>
            </a:r>
            <a:r>
              <a:rPr lang="en-US" altLang="ko-KR" dirty="0" err="1">
                <a:latin typeface="굴림"/>
                <a:ea typeface="굴림"/>
              </a:rPr>
              <a:t>ANAlysis</a:t>
            </a:r>
            <a:r>
              <a:rPr lang="en-US" altLang="ko-KR" dirty="0">
                <a:latin typeface="굴림"/>
                <a:ea typeface="굴림"/>
              </a:rPr>
              <a:t> (</a:t>
            </a:r>
            <a:r>
              <a:rPr lang="ko-KR" altLang="en-US" dirty="0" err="1">
                <a:latin typeface="굴림"/>
                <a:ea typeface="굴림"/>
              </a:rPr>
              <a:t>분할적</a:t>
            </a:r>
            <a:r>
              <a:rPr lang="ko-KR" altLang="en-US" dirty="0">
                <a:latin typeface="굴림"/>
                <a:ea typeface="굴림"/>
              </a:rPr>
              <a:t> 계층 군집화 기법</a:t>
            </a:r>
            <a:r>
              <a:rPr lang="en-US" altLang="ko-KR" dirty="0">
                <a:latin typeface="굴림"/>
                <a:ea typeface="굴림"/>
              </a:rPr>
              <a:t>)</a:t>
            </a:r>
          </a:p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dirty="0">
                <a:latin typeface="굴림"/>
                <a:ea typeface="굴림"/>
              </a:rPr>
              <a:t>수십개의 기본 세부 클러스터를 기초로 이들을 합쳐가며 목표하는 개수 만큼의 클러스터를 만드는 방법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Algorithm of AGNES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굴림"/>
                <a:ea typeface="굴림"/>
              </a:rPr>
              <a:t>1.</a:t>
            </a:r>
            <a:r>
              <a:rPr lang="ko-KR" altLang="en-US">
                <a:latin typeface="굴림"/>
                <a:ea typeface="굴림"/>
              </a:rPr>
              <a:t> 임의의 클러스터들을 형성</a:t>
            </a:r>
          </a:p>
          <a:p>
            <a:pPr marL="0" indent="0">
              <a:buNone/>
              <a:defRPr/>
            </a:pPr>
            <a:endParaRPr lang="ko-KR" altLang="en-US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굴림"/>
                <a:ea typeface="굴림"/>
              </a:rPr>
              <a:t>2.</a:t>
            </a:r>
            <a:r>
              <a:rPr lang="ko-KR" altLang="en-US">
                <a:latin typeface="굴림"/>
                <a:ea typeface="굴림"/>
              </a:rPr>
              <a:t> 각 클러스터의 거리를 비교하여 가장 가까운 클러스터들 순으로 합쳐나감</a:t>
            </a:r>
            <a:endParaRPr lang="en-US" altLang="ko-KR">
              <a:latin typeface="굴림"/>
              <a:ea typeface="굴림"/>
            </a:endParaRPr>
          </a:p>
          <a:p>
            <a:pPr marL="0" indent="0">
              <a:buNone/>
              <a:defRPr/>
            </a:pPr>
            <a:endParaRPr lang="ko-KR" altLang="en-US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굴림"/>
                <a:ea typeface="굴림"/>
              </a:rPr>
              <a:t>3.</a:t>
            </a:r>
            <a:r>
              <a:rPr lang="ko-KR" altLang="en-US">
                <a:latin typeface="굴림"/>
                <a:ea typeface="굴림"/>
              </a:rPr>
              <a:t> 목표</a:t>
            </a:r>
            <a:r>
              <a:rPr lang="en-US" altLang="ko-KR">
                <a:latin typeface="굴림"/>
                <a:ea typeface="굴림"/>
              </a:rPr>
              <a:t> </a:t>
            </a:r>
            <a:r>
              <a:rPr lang="ko-KR" altLang="en-US">
                <a:latin typeface="굴림"/>
                <a:ea typeface="굴림"/>
              </a:rPr>
              <a:t>클러스터 개수를 달성시 스탑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 sz="1700"/>
          </a:p>
          <a:p>
            <a:pPr marL="0" indent="0">
              <a:buNone/>
              <a:defRPr/>
            </a:pPr>
            <a:r>
              <a:rPr lang="en-US" altLang="ko-KR" sz="1500"/>
              <a:t>(</a:t>
            </a:r>
            <a:r>
              <a:rPr lang="ko-KR" altLang="en-US" sz="1500"/>
              <a:t>참고 </a:t>
            </a:r>
            <a:r>
              <a:rPr lang="en-US" altLang="ko-KR" sz="1500"/>
              <a:t>-</a:t>
            </a:r>
            <a:r>
              <a:rPr lang="ko-KR" altLang="en-US" sz="1500"/>
              <a:t> 계층기법</a:t>
            </a:r>
            <a:r>
              <a:rPr lang="en-US" altLang="ko-KR" sz="1500"/>
              <a:t>.py)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1849" y="857250"/>
            <a:ext cx="79883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Feature of AGNES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Flexibility of Cluster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Low scalability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Hard to deal with outlier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Many Advanced Methods(good scalability and robust to </a:t>
            </a:r>
            <a:r>
              <a:rPr lang="en-US" altLang="ko-KR" dirty="0" err="1"/>
              <a:t>oulier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9298" y="4968049"/>
            <a:ext cx="3502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Wrong hyper parameter</a:t>
            </a:r>
            <a:endParaRPr lang="ko-KR" altLang="en-US" sz="2000" dirty="0">
              <a:solidFill>
                <a:schemeClr val="lt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768" y="5013198"/>
            <a:ext cx="3420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Flexibility about shape</a:t>
            </a:r>
            <a:endParaRPr lang="ko-KR" altLang="en-US" sz="2000" dirty="0">
              <a:solidFill>
                <a:schemeClr val="lt1"/>
              </a:solidFill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(single </a:t>
            </a:r>
            <a:r>
              <a:rPr lang="ko-KR" altLang="en-US" sz="2000" dirty="0">
                <a:solidFill>
                  <a:schemeClr val="lt1"/>
                </a:solidFill>
                <a:latin typeface="굴림"/>
                <a:ea typeface="굴림"/>
              </a:rPr>
              <a:t>기준</a:t>
            </a: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9890" y="5013198"/>
            <a:ext cx="3600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lt1"/>
                </a:solidFill>
                <a:latin typeface="굴림"/>
                <a:ea typeface="굴림"/>
              </a:rPr>
              <a:t>Flexibility about size</a:t>
            </a:r>
            <a:endParaRPr lang="ko-KR" altLang="en-US" sz="2000" dirty="0">
              <a:solidFill>
                <a:schemeClr val="lt1"/>
              </a:solidFill>
              <a:latin typeface="굴림"/>
              <a:ea typeface="굴림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0356" y="1052704"/>
            <a:ext cx="3779520" cy="324040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262" y="1052704"/>
            <a:ext cx="3660267" cy="32404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5631" y="1052704"/>
            <a:ext cx="3600736" cy="324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Hyperparameter of AGNES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393650"/>
                <a:ext cx="10972799" cy="546435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ko-KR" dirty="0"/>
                  <a:t>Distance(linkage)</a:t>
                </a:r>
                <a:r>
                  <a:rPr lang="en-US" altLang="ko-KR" sz="1600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어느 클러스터 집합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클러스터</a:t>
                </a: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600" b="1" dirty="0"/>
                  <a:t> 크기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600" b="1" dirty="0"/>
                  <a:t> 합집합</a:t>
                </a:r>
                <a:r>
                  <a:rPr lang="en-US" altLang="ko-KR" sz="1600" b="1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-</a:t>
                </a:r>
                <a:r>
                  <a:rPr lang="en-US" altLang="ko-KR" dirty="0" err="1"/>
                  <a:t>Minimun</a:t>
                </a:r>
                <a:r>
                  <a:rPr lang="en-US" altLang="ko-KR" dirty="0"/>
                  <a:t> Distance(Single)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marL="0" indent="0">
                  <a:buNone/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-Maximum Distance(Complete)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marL="0" indent="0">
                  <a:buNone/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-Average Distance(Average)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ko-KR" altLang="en-US" dirty="0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-SSW(Ward)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𝑤𝑎𝑟𝑑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dirty="0"/>
              </a:p>
              <a:p>
                <a:pPr marL="0" indent="0">
                  <a:buNone/>
                  <a:defRPr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393650"/>
                <a:ext cx="10972799" cy="5464350"/>
              </a:xfrm>
              <a:blipFill>
                <a:blip r:embed="rId3"/>
                <a:stretch>
                  <a:fillRect l="-1111" t="-12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797" y="1031367"/>
            <a:ext cx="3572933" cy="3117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39793" y="1031367"/>
            <a:ext cx="3528441" cy="31177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9599" y="1031367"/>
            <a:ext cx="3699129" cy="3117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298" y="4968049"/>
            <a:ext cx="3502915" cy="44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latin typeface="굴림"/>
                <a:ea typeface="굴림"/>
              </a:rPr>
              <a:t>ward</a:t>
            </a:r>
            <a:r>
              <a:rPr lang="ko-KR" altLang="en-US" sz="2400">
                <a:solidFill>
                  <a:schemeClr val="lt1"/>
                </a:solidFill>
                <a:latin typeface="굴림"/>
                <a:ea typeface="굴림"/>
              </a:rPr>
              <a:t> 기준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4542" y="4968049"/>
            <a:ext cx="3502915" cy="44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latin typeface="굴림"/>
                <a:ea typeface="굴림"/>
              </a:rPr>
              <a:t>average </a:t>
            </a:r>
            <a:r>
              <a:rPr lang="ko-KR" altLang="en-US" sz="2400">
                <a:solidFill>
                  <a:schemeClr val="lt1"/>
                </a:solidFill>
                <a:latin typeface="굴림"/>
                <a:ea typeface="굴림"/>
              </a:rPr>
              <a:t>기준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7706" y="4968049"/>
            <a:ext cx="3502916" cy="44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latin typeface="굴림"/>
                <a:ea typeface="굴림"/>
              </a:rPr>
              <a:t>max </a:t>
            </a:r>
            <a:r>
              <a:rPr lang="ko-KR" altLang="en-US" sz="2400">
                <a:solidFill>
                  <a:schemeClr val="lt1"/>
                </a:solidFill>
                <a:latin typeface="굴림"/>
                <a:ea typeface="굴림"/>
              </a:rPr>
              <a:t>기준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 </a:t>
            </a:r>
            <a:r>
              <a:rPr lang="en-US" altLang="ko-KR" dirty="0" err="1"/>
              <a:t>Hierachical</a:t>
            </a:r>
            <a:r>
              <a:rPr lang="en-US" altLang="ko-KR" dirty="0"/>
              <a:t> Methods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Birch</a:t>
            </a:r>
            <a:r>
              <a:rPr lang="ko-KR" altLang="en-US" dirty="0"/>
              <a:t> 기법</a:t>
            </a:r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하부 클러스터들의 객체를 저장하는 것이 아니라 하부 클러스터의 </a:t>
            </a:r>
            <a:r>
              <a:rPr lang="en-US" altLang="ko-KR" dirty="0"/>
              <a:t>0</a:t>
            </a:r>
            <a:r>
              <a:rPr lang="ko-KR" altLang="en-US" dirty="0"/>
              <a:t>차</a:t>
            </a:r>
            <a:r>
              <a:rPr lang="en-US" altLang="ko-KR" dirty="0"/>
              <a:t>,1</a:t>
            </a:r>
            <a:r>
              <a:rPr lang="ko-KR" altLang="en-US" dirty="0"/>
              <a:t>차</a:t>
            </a:r>
            <a:r>
              <a:rPr lang="en-US" altLang="ko-KR" dirty="0"/>
              <a:t>,2</a:t>
            </a:r>
            <a:r>
              <a:rPr lang="ko-KR" altLang="en-US" dirty="0"/>
              <a:t>차 적률</a:t>
            </a:r>
            <a:r>
              <a:rPr lang="en-US" altLang="ko-KR" dirty="0"/>
              <a:t>(moments)</a:t>
            </a:r>
            <a:r>
              <a:rPr lang="ko-KR" altLang="en-US" dirty="0"/>
              <a:t>을 저장하는 </a:t>
            </a:r>
            <a:r>
              <a:rPr lang="en-US" altLang="ko-KR" dirty="0"/>
              <a:t>CF(Cluster Feature)</a:t>
            </a:r>
            <a:r>
              <a:rPr lang="ko-KR" altLang="en-US" dirty="0"/>
              <a:t>를 만들어 클러스터링을 시행</a:t>
            </a:r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트리 재구축이 용이하므로 여러 번 </a:t>
            </a:r>
            <a:r>
              <a:rPr lang="ko-KR" altLang="en-US" dirty="0" err="1"/>
              <a:t>재시행</a:t>
            </a:r>
            <a:r>
              <a:rPr lang="ko-KR" altLang="en-US" dirty="0"/>
              <a:t> 가능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컴퓨팅에 있어 효율적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What is Clustering?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57298"/>
                <a:ext cx="10972799" cy="5195902"/>
              </a:xfrm>
            </p:spPr>
            <p:txBody>
              <a:bodyPr/>
              <a:lstStyle/>
              <a:p>
                <a:pPr>
                  <a:defRPr/>
                </a:pPr>
                <a:endParaRPr lang="en-US" altLang="ko-KR" dirty="0">
                  <a:latin typeface="굴림"/>
                  <a:ea typeface="굴림"/>
                </a:endParaRPr>
              </a:p>
              <a:p>
                <a:pPr>
                  <a:defRPr/>
                </a:pPr>
                <a:endParaRPr lang="en-US" altLang="ko-KR" dirty="0">
                  <a:latin typeface="굴림"/>
                  <a:ea typeface="굴림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Unsupervised Learning</a:t>
                </a:r>
              </a:p>
              <a:p>
                <a:pPr>
                  <a:defRPr/>
                </a:pPr>
                <a:endParaRPr lang="en-US" altLang="ko-KR" dirty="0">
                  <a:latin typeface="굴림"/>
                  <a:ea typeface="굴림"/>
                </a:endParaRPr>
              </a:p>
              <a:p>
                <a:pPr>
                  <a:defRPr/>
                </a:pPr>
                <a:endParaRPr lang="en-US" altLang="ko-KR" dirty="0">
                  <a:latin typeface="굴림"/>
                  <a:ea typeface="굴림"/>
                </a:endParaRPr>
              </a:p>
              <a:p>
                <a:pPr>
                  <a:defRPr/>
                </a:pPr>
                <a:endParaRPr lang="en-US" altLang="ko-KR" dirty="0">
                  <a:latin typeface="굴림"/>
                  <a:ea typeface="굴림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Grouping Data with Similarity(</a:t>
                </a:r>
                <a:r>
                  <a:rPr lang="ko-KR" altLang="en-US" dirty="0">
                    <a:latin typeface="굴림"/>
                    <a:ea typeface="굴림"/>
                  </a:rPr>
                  <a:t>유사도</a:t>
                </a:r>
                <a:r>
                  <a:rPr lang="en-US" altLang="ko-KR" dirty="0">
                    <a:latin typeface="굴림"/>
                    <a:ea typeface="굴림"/>
                  </a:rPr>
                  <a:t>)</a:t>
                </a:r>
              </a:p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-Measuring by Dissimilarity(</a:t>
                </a:r>
                <a:r>
                  <a:rPr lang="ko-KR" altLang="en-US" dirty="0">
                    <a:latin typeface="굴림"/>
                    <a:ea typeface="굴림"/>
                  </a:rPr>
                  <a:t>상이도</a:t>
                </a:r>
                <a:r>
                  <a:rPr lang="en-US" altLang="ko-KR" dirty="0">
                    <a:latin typeface="굴림"/>
                    <a:ea typeface="굴림"/>
                  </a:rPr>
                  <a:t>)(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r>
                  <a:rPr lang="en-US" altLang="ko-KR" dirty="0">
                    <a:latin typeface="굴림"/>
                    <a:ea typeface="굴림"/>
                  </a:rPr>
                  <a:t>)</a:t>
                </a:r>
              </a:p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 </a:t>
                </a:r>
              </a:p>
              <a:p>
                <a:pPr marL="0" indent="0">
                  <a:buNone/>
                  <a:defRPr/>
                </a:pPr>
                <a:endParaRPr lang="ko-KR" altLang="en-US" dirty="0">
                  <a:latin typeface="굴림"/>
                  <a:ea typeface="굴림"/>
                </a:endParaRPr>
              </a:p>
              <a:p>
                <a:pPr marL="0" indent="0">
                  <a:buNone/>
                  <a:defRPr/>
                </a:pPr>
                <a:endParaRPr lang="ko-KR" altLang="en-US" dirty="0">
                  <a:latin typeface="굴림"/>
                  <a:ea typeface="굴림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57298"/>
                <a:ext cx="10972799" cy="5195902"/>
              </a:xfr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325" y="1141476"/>
            <a:ext cx="4608576" cy="3727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3596" y="1141476"/>
            <a:ext cx="4607052" cy="3727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325" y="5229225"/>
            <a:ext cx="1058532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 dirty="0"/>
              <a:t>클러스터링이 깔끔하진 않음</a:t>
            </a:r>
          </a:p>
          <a:p>
            <a:pPr>
              <a:defRPr/>
            </a:pPr>
            <a:endParaRPr lang="ko-KR" altLang="en-US" sz="2300" b="1" dirty="0"/>
          </a:p>
          <a:p>
            <a:pPr>
              <a:defRPr/>
            </a:pPr>
            <a:r>
              <a:rPr lang="ko-KR" altLang="en-US" sz="2300" b="1" dirty="0" err="1"/>
              <a:t>튜플과</a:t>
            </a:r>
            <a:r>
              <a:rPr lang="ko-KR" altLang="en-US" sz="2300" b="1" dirty="0"/>
              <a:t> </a:t>
            </a:r>
            <a:r>
              <a:rPr lang="ko-KR" altLang="en-US" sz="2300" b="1" dirty="0" err="1"/>
              <a:t>피쳐가</a:t>
            </a:r>
            <a:r>
              <a:rPr lang="ko-KR" altLang="en-US" sz="2300" b="1" dirty="0"/>
              <a:t> 많은 </a:t>
            </a:r>
            <a:r>
              <a:rPr lang="en-US" altLang="ko-KR" sz="2300" b="1" dirty="0"/>
              <a:t>Big Data</a:t>
            </a:r>
            <a:r>
              <a:rPr lang="ko-KR" altLang="en-US" sz="2300" b="1" dirty="0"/>
              <a:t>에 특화되어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 </a:t>
            </a:r>
            <a:r>
              <a:rPr lang="en-US" altLang="ko-KR" dirty="0" err="1"/>
              <a:t>Hierachical</a:t>
            </a:r>
            <a:r>
              <a:rPr lang="en-US" altLang="ko-KR" dirty="0"/>
              <a:t> Methods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dirty="0"/>
              <a:t>CURE</a:t>
            </a:r>
            <a:r>
              <a:rPr lang="ko-KR" altLang="en-US" dirty="0"/>
              <a:t> 기법</a:t>
            </a:r>
            <a:r>
              <a:rPr lang="en-US" altLang="ko-KR" dirty="0"/>
              <a:t>(</a:t>
            </a:r>
            <a:r>
              <a:rPr lang="ko-KR" altLang="en-US" dirty="0"/>
              <a:t>함수구현</a:t>
            </a:r>
            <a:r>
              <a:rPr lang="en-US" altLang="ko-KR" dirty="0"/>
              <a:t>,R)(Clustering Using </a:t>
            </a:r>
            <a:r>
              <a:rPr lang="en-US" altLang="ko-KR" dirty="0" err="1"/>
              <a:t>REpresentatives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-only</a:t>
            </a:r>
            <a:r>
              <a:rPr lang="ko-KR" altLang="en-US" dirty="0"/>
              <a:t> </a:t>
            </a:r>
            <a:r>
              <a:rPr lang="en-US" altLang="ko-KR" dirty="0"/>
              <a:t>for ratio data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클러스터내 모든 객체가 아니라 임의로 선택된 객체들을 </a:t>
            </a:r>
            <a:r>
              <a:rPr lang="ko-KR" altLang="en-US" dirty="0" err="1"/>
              <a:t>대표값으로</a:t>
            </a:r>
            <a:r>
              <a:rPr lang="ko-KR" altLang="en-US" dirty="0"/>
              <a:t> 삼아 근접성</a:t>
            </a:r>
            <a:r>
              <a:rPr lang="en-US" altLang="ko-KR" dirty="0"/>
              <a:t>(distance)</a:t>
            </a:r>
            <a:r>
              <a:rPr lang="ko-KR" altLang="en-US" dirty="0"/>
              <a:t>을 평가</a:t>
            </a:r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-Easy to deal with outlier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-Good Scalability</a:t>
            </a: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ROCK</a:t>
            </a:r>
            <a:r>
              <a:rPr lang="ko-KR" altLang="en-US" dirty="0"/>
              <a:t> 기법</a:t>
            </a:r>
            <a:r>
              <a:rPr lang="en-US" altLang="ko-KR" dirty="0"/>
              <a:t>(</a:t>
            </a:r>
            <a:r>
              <a:rPr lang="ko-KR" altLang="en-US" dirty="0"/>
              <a:t>함수구현</a:t>
            </a:r>
            <a:r>
              <a:rPr lang="en-US" altLang="ko-KR" dirty="0"/>
              <a:t>,R)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-only</a:t>
            </a:r>
            <a:r>
              <a:rPr lang="ko-KR" altLang="en-US" dirty="0"/>
              <a:t> </a:t>
            </a:r>
            <a:r>
              <a:rPr lang="en-US" altLang="ko-KR" dirty="0"/>
              <a:t>for categorical data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근접성이 아닌 상호연결성</a:t>
            </a:r>
            <a:r>
              <a:rPr lang="en-US" altLang="ko-KR" dirty="0"/>
              <a:t>(aggregate</a:t>
            </a:r>
            <a:r>
              <a:rPr lang="ko-KR" altLang="en-US" dirty="0"/>
              <a:t> </a:t>
            </a:r>
            <a:r>
              <a:rPr lang="en-US" altLang="ko-KR" dirty="0"/>
              <a:t>interconnectivity)</a:t>
            </a:r>
            <a:r>
              <a:rPr lang="ko-KR" altLang="en-US" dirty="0"/>
              <a:t>을 중시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 </a:t>
            </a:r>
            <a:r>
              <a:rPr lang="en-US" altLang="ko-KR" dirty="0" err="1"/>
              <a:t>Hierachical</a:t>
            </a:r>
            <a:r>
              <a:rPr lang="en-US" altLang="ko-KR" dirty="0"/>
              <a:t> Methods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Chameleon(</a:t>
            </a:r>
            <a:r>
              <a:rPr lang="ko-KR" altLang="en-US" dirty="0"/>
              <a:t>함수구현</a:t>
            </a:r>
            <a:r>
              <a:rPr lang="en-US" altLang="ko-KR" dirty="0"/>
              <a:t>,R)</a:t>
            </a:r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-Cure</a:t>
            </a:r>
            <a:r>
              <a:rPr lang="ko-KR" altLang="en-US" dirty="0"/>
              <a:t>와 </a:t>
            </a:r>
            <a:r>
              <a:rPr lang="en-US" altLang="ko-KR" dirty="0"/>
              <a:t>Rock</a:t>
            </a:r>
            <a:r>
              <a:rPr lang="ko-KR" altLang="en-US" dirty="0"/>
              <a:t> 기법을 혼합한 기법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혼합형 자료에서도 사용 가능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-based on </a:t>
            </a:r>
            <a:r>
              <a:rPr lang="en-US" altLang="ko-KR" dirty="0" err="1"/>
              <a:t>knn</a:t>
            </a:r>
            <a:r>
              <a:rPr lang="en-US" altLang="ko-KR" dirty="0"/>
              <a:t>-graph  -&gt;  large computing cost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44454-A49B-42E8-A6C2-A4403243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Clustering Methods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A71F1B-9FBB-4C26-A5EC-D204BE871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57298"/>
                <a:ext cx="10972799" cy="519590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solidFill>
                      <a:schemeClr val="tx2"/>
                    </a:solidFill>
                  </a:rPr>
                  <a:t>Mean shifting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기법</a:t>
                </a:r>
                <a:endParaRPr lang="en-US" altLang="ko-KR" dirty="0">
                  <a:solidFill>
                    <a:schemeClr val="tx2"/>
                  </a:solidFill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기준점을 정하고 그와 이웃한 점들의 거리 가중 평균으로 새로이 기준점을 이동함으로써 밀도가 높은 지점을 찾는 것</a:t>
                </a:r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기준점을 격자형태로 뿌리고 수렴 </a:t>
                </a:r>
                <a:r>
                  <a:rPr lang="ko-KR" altLang="en-US" dirty="0" err="1">
                    <a:latin typeface="+mn-ea"/>
                  </a:rPr>
                  <a:t>할때까지</a:t>
                </a:r>
                <a:r>
                  <a:rPr lang="ko-KR" altLang="en-US" dirty="0">
                    <a:latin typeface="+mn-ea"/>
                  </a:rPr>
                  <a:t> 위의 알고리즘을 </a:t>
                </a:r>
                <a:r>
                  <a:rPr lang="ko-KR" altLang="en-US" dirty="0" err="1">
                    <a:latin typeface="+mn-ea"/>
                  </a:rPr>
                  <a:t>시행시</a:t>
                </a:r>
                <a:r>
                  <a:rPr lang="ko-KR" altLang="en-US" dirty="0">
                    <a:latin typeface="+mn-ea"/>
                  </a:rPr>
                  <a:t> 클러스터링과 유사한 효과를 얻을 수 있다</a:t>
                </a:r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brk m:alnAt="9"/>
                      </m:rP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9"/>
                      </m:rP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주변의 집합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A71F1B-9FBB-4C26-A5EC-D204BE871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57298"/>
                <a:ext cx="10972799" cy="5195902"/>
              </a:xfrm>
              <a:blipFill>
                <a:blip r:embed="rId3"/>
                <a:stretch>
                  <a:fillRect l="-1111" t="-1643" r="-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비, 자연이(가) 표시된 사진&#10;&#10;자동 생성된 설명">
            <a:extLst>
              <a:ext uri="{FF2B5EF4-FFF2-40B4-BE49-F238E27FC236}">
                <a16:creationId xmlns:a16="http://schemas.microsoft.com/office/drawing/2014/main" id="{CE4214F8-E0FE-4B19-B3F9-BCB1D4A8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90" y="3271115"/>
            <a:ext cx="3282085" cy="32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4095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7B4D61-0917-4CED-B9B6-B1C1BF89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70" y="620610"/>
            <a:ext cx="5873930" cy="58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230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7F673-0B25-4F19-8059-5406C4C5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Clustering Methods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9AD49-0CFB-490D-921B-F0075567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chemeClr val="tx2"/>
                </a:solidFill>
              </a:rPr>
              <a:t>EM with GM</a:t>
            </a:r>
            <a:r>
              <a:rPr lang="en-US" altLang="ko-KR" dirty="0"/>
              <a:t>(Expectation Maximizing with Gaussian Mixture)</a:t>
            </a:r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임의의 </a:t>
            </a:r>
            <a:r>
              <a:rPr lang="ko-KR" altLang="en-US" dirty="0" err="1"/>
              <a:t>모수를</a:t>
            </a:r>
            <a:r>
              <a:rPr lang="ko-KR" altLang="en-US" dirty="0"/>
              <a:t> 갖는 </a:t>
            </a:r>
            <a:r>
              <a:rPr lang="en-US" altLang="ko-KR" dirty="0"/>
              <a:t>k</a:t>
            </a:r>
            <a:r>
              <a:rPr lang="ko-KR" altLang="en-US" dirty="0"/>
              <a:t>개의 다중정규분포</a:t>
            </a:r>
            <a:r>
              <a:rPr lang="en-US" altLang="ko-KR" dirty="0"/>
              <a:t>(multinormal distribution)</a:t>
            </a:r>
            <a:r>
              <a:rPr lang="ko-KR" altLang="en-US" dirty="0"/>
              <a:t>을 정의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각 객체가 특정 다중정규분포에 속할 확률을 구한 후 이 확률들을 최대화 시키는 정규분포의 </a:t>
            </a:r>
            <a:r>
              <a:rPr lang="ko-KR" altLang="en-US" dirty="0" err="1"/>
              <a:t>모수들을</a:t>
            </a:r>
            <a:r>
              <a:rPr lang="ko-KR" altLang="en-US" dirty="0"/>
              <a:t> 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952271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580C-478B-40F0-A035-0DD0EA3F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76590"/>
            <a:ext cx="10972799" cy="6192860"/>
          </a:xfrm>
        </p:spPr>
        <p:txBody>
          <a:bodyPr/>
          <a:lstStyle/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https://jinwonsohn.github.io/statistics/bayesian/2018/09/15/Gaussian-mixture-models.html</a:t>
            </a:r>
            <a:endParaRPr lang="en-US" altLang="ko-KR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4827710-B807-4245-B58F-24BC4C260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70" y="980660"/>
            <a:ext cx="4752660" cy="40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61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군집화의 주요 이슈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1.유연성</a:t>
            </a:r>
            <a:r>
              <a:rPr lang="en-US" altLang="ko-KR" dirty="0"/>
              <a:t>(Flexibility)</a:t>
            </a:r>
            <a:r>
              <a:rPr lang="ko-KR" altLang="en-US" dirty="0"/>
              <a:t> - 군집형성에 있어 크기와 모양을 유연하게 만들 수 있는가?</a:t>
            </a:r>
          </a:p>
          <a:p>
            <a:pPr marL="0" indent="0">
              <a:buNone/>
              <a:defRPr/>
            </a:pPr>
            <a:r>
              <a:rPr lang="ko-KR" altLang="en-US" dirty="0"/>
              <a:t>2.이상치 견고성</a:t>
            </a:r>
            <a:r>
              <a:rPr lang="en-US" altLang="ko-KR" dirty="0"/>
              <a:t>(Robust to Outlier)</a:t>
            </a:r>
            <a:r>
              <a:rPr lang="ko-KR" altLang="en-US" dirty="0"/>
              <a:t> - 이상치에 견고한가?`</a:t>
            </a:r>
          </a:p>
          <a:p>
            <a:pPr marL="0" indent="0">
              <a:buNone/>
              <a:defRPr/>
            </a:pPr>
            <a:r>
              <a:rPr lang="ko-KR" altLang="en-US" dirty="0"/>
              <a:t>3.확장성</a:t>
            </a:r>
            <a:r>
              <a:rPr lang="en-US" altLang="ko-KR" dirty="0"/>
              <a:t>(Scalability)</a:t>
            </a:r>
            <a:r>
              <a:rPr lang="ko-KR" altLang="en-US" dirty="0"/>
              <a:t> - 큰 자료/복잡한 자료에 사용할 수 있는가?</a:t>
            </a:r>
          </a:p>
          <a:p>
            <a:pPr marL="0" indent="0">
              <a:buNone/>
              <a:defRPr/>
            </a:pPr>
            <a:r>
              <a:rPr lang="ko-KR" altLang="en-US" dirty="0"/>
              <a:t>4.비용</a:t>
            </a:r>
            <a:r>
              <a:rPr lang="en-US" altLang="ko-KR" dirty="0"/>
              <a:t>(Computing Cost)</a:t>
            </a:r>
            <a:r>
              <a:rPr lang="ko-KR" altLang="en-US" dirty="0"/>
              <a:t> - 컴퓨팅이 효율적으로 이뤄지는가?</a:t>
            </a:r>
          </a:p>
          <a:p>
            <a:pPr marL="0" indent="0">
              <a:buNone/>
              <a:defRPr/>
            </a:pPr>
            <a:r>
              <a:rPr lang="en-US" altLang="ko-KR" dirty="0"/>
              <a:t>5</a:t>
            </a:r>
            <a:r>
              <a:rPr lang="ko-KR" altLang="en-US" dirty="0"/>
              <a:t>.하이퍼 파라미터</a:t>
            </a:r>
            <a:r>
              <a:rPr lang="en-US" altLang="ko-KR" dirty="0"/>
              <a:t>(Hyper</a:t>
            </a:r>
            <a:r>
              <a:rPr lang="ko-KR" altLang="en-US" dirty="0"/>
              <a:t> </a:t>
            </a:r>
            <a:r>
              <a:rPr lang="en-US" altLang="ko-KR" dirty="0"/>
              <a:t>Parameter)</a:t>
            </a:r>
            <a:r>
              <a:rPr lang="ko-KR" altLang="en-US" dirty="0"/>
              <a:t> -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파라미터에 얼마나, 어떻게 의존하는가?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6</a:t>
            </a:r>
            <a:r>
              <a:rPr lang="ko-KR" altLang="en-US" dirty="0"/>
              <a:t>.접근성</a:t>
            </a:r>
            <a:r>
              <a:rPr lang="en-US" altLang="ko-KR" dirty="0"/>
              <a:t>(Accessibility)</a:t>
            </a:r>
            <a:r>
              <a:rPr lang="ko-KR" altLang="en-US" dirty="0"/>
              <a:t> - 군집에 대해 직관적인 이해를 할 수 있는가</a:t>
            </a:r>
            <a:r>
              <a:rPr lang="en-US" altLang="ko-KR" dirty="0"/>
              <a:t>?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062DF-6789-4568-ACCA-26B30EFE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A314A4-8425-4B66-9913-38BA47C97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228726"/>
                <a:ext cx="10972799" cy="4897438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1.Minkowski distance  - Interval Variable</a:t>
                </a:r>
              </a:p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/>
                      </a:rPr>
                      <m:t>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굴림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  <a:ea typeface="굴림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/>
                                          </a:rPr>
                                          <m:t>𝑗𝑘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 ) 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1/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dirty="0">
                    <a:latin typeface="굴림"/>
                    <a:ea typeface="굴림"/>
                  </a:rPr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US" altLang="ko-KR" sz="2000" b="1" dirty="0">
                    <a:latin typeface="굴림"/>
                    <a:ea typeface="굴림"/>
                  </a:rPr>
                  <a:t>r=1 :</a:t>
                </a:r>
                <a:r>
                  <a:rPr lang="en-US" altLang="ko-KR" sz="2000" b="1" dirty="0"/>
                  <a:t> </a:t>
                </a:r>
                <a:r>
                  <a:rPr lang="en-US" altLang="ko-KR" sz="2000" b="1" dirty="0">
                    <a:latin typeface="+mn-ea"/>
                  </a:rPr>
                  <a:t>Manhattan Distance</a:t>
                </a:r>
                <a:r>
                  <a:rPr lang="en-US" altLang="ko-KR" sz="2000" b="1" dirty="0">
                    <a:latin typeface="굴림"/>
                    <a:ea typeface="굴림"/>
                  </a:rPr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US" altLang="ko-KR" sz="2000" b="1" dirty="0">
                    <a:latin typeface="굴림"/>
                    <a:ea typeface="굴림"/>
                  </a:rPr>
                  <a:t>r=2 : Euclid Distance</a:t>
                </a:r>
              </a:p>
              <a:p>
                <a:pPr marL="0" indent="0">
                  <a:buNone/>
                  <a:defRPr/>
                </a:pPr>
                <a:endParaRPr lang="en-US" altLang="ko-KR" sz="2000" b="1" dirty="0">
                  <a:latin typeface="굴림"/>
                  <a:ea typeface="굴림"/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2.Dissimilarity about Binary Variable</a:t>
                </a:r>
              </a:p>
              <a:p>
                <a:pPr marL="0" indent="0">
                  <a:buNone/>
                  <a:defRPr/>
                </a:pPr>
                <a:r>
                  <a:rPr lang="en-US" altLang="ko-KR" dirty="0">
                    <a:latin typeface="굴림"/>
                    <a:ea typeface="굴림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/>
                      </a:rPr>
                      <m:t>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굴림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굴림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ko-KR" dirty="0">
                    <a:latin typeface="굴림"/>
                    <a:ea typeface="굴림"/>
                  </a:rPr>
                  <a:t> </a:t>
                </a:r>
                <a:r>
                  <a:rPr lang="en-US" altLang="ko-KR" sz="1200" b="1" dirty="0">
                    <a:latin typeface="굴림"/>
                    <a:ea typeface="굴림"/>
                  </a:rPr>
                  <a:t>(Simple matching Coefficients)</a:t>
                </a:r>
                <a:r>
                  <a:rPr lang="en-US" altLang="ko-KR" dirty="0">
                    <a:latin typeface="굴림"/>
                    <a:ea typeface="굴림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/>
                      </a:rPr>
                      <m:t>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굴림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sz="1200" b="1" dirty="0">
                    <a:latin typeface="굴림"/>
                    <a:ea typeface="굴림"/>
                  </a:rPr>
                  <a:t>(Jaccard Coefficients)</a:t>
                </a:r>
                <a:endParaRPr lang="en-US" altLang="ko-KR" b="1" dirty="0">
                  <a:latin typeface="굴림"/>
                  <a:ea typeface="굴림"/>
                </a:endParaRPr>
              </a:p>
              <a:p>
                <a:pPr marL="0" indent="0">
                  <a:buNone/>
                  <a:defRPr/>
                </a:pPr>
                <a:endParaRPr lang="en-US" altLang="ko-KR" b="1" dirty="0">
                  <a:latin typeface="굴림"/>
                  <a:ea typeface="굴림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A314A4-8425-4B66-9913-38BA47C97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228726"/>
                <a:ext cx="10972799" cy="4897438"/>
              </a:xfrm>
              <a:blipFill>
                <a:blip r:embed="rId2"/>
                <a:stretch>
                  <a:fillRect l="-1111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E6E538-B762-413D-8597-62EC48610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36852"/>
              </p:ext>
            </p:extLst>
          </p:nvPr>
        </p:nvGraphicFramePr>
        <p:xfrm>
          <a:off x="1847410" y="5240457"/>
          <a:ext cx="8127999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12970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79716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61652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Xi\</a:t>
                      </a:r>
                      <a:r>
                        <a:rPr lang="en-US" altLang="ko-KR" dirty="0" err="1"/>
                        <a:t>Xj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1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41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06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4099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D91FC-ECA2-420F-B9E9-22BE6F54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Purpose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3E6BD-AD08-405A-8882-8A4D44E9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For EDA(Exploratory Data Analysis)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  -To get knowledge about data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굴림"/>
                <a:ea typeface="굴림"/>
              </a:rPr>
              <a:t>  -To get knowledge about each group</a:t>
            </a:r>
          </a:p>
          <a:p>
            <a:pPr marL="0" indent="0">
              <a:buNone/>
              <a:defRPr/>
            </a:pPr>
            <a:endParaRPr lang="en-US" altLang="ko-KR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Pre-treatment for other analysis</a:t>
            </a:r>
          </a:p>
          <a:p>
            <a:pPr>
              <a:defRPr/>
            </a:pPr>
            <a:endParaRPr lang="en-US" altLang="ko-KR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Some other special purpose</a:t>
            </a:r>
            <a:endParaRPr lang="ko-KR" altLang="en-US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073859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Intro : 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Partitioning Methods</a:t>
            </a:r>
            <a:endParaRPr lang="ko-KR" altLang="en-US" dirty="0">
              <a:latin typeface="굴림"/>
              <a:ea typeface="굴림"/>
            </a:endParaRPr>
          </a:p>
          <a:p>
            <a:pPr marL="0" indent="0">
              <a:buNone/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Only for Numerical Data</a:t>
            </a: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dirty="0">
                <a:latin typeface="굴림"/>
                <a:ea typeface="굴림"/>
              </a:rPr>
              <a:t>클러스터링의 중심</a:t>
            </a:r>
            <a:r>
              <a:rPr lang="en-US" altLang="ko-KR" dirty="0">
                <a:latin typeface="굴림"/>
                <a:ea typeface="굴림"/>
              </a:rPr>
              <a:t>(Centroid)</a:t>
            </a:r>
            <a:r>
              <a:rPr lang="ko-KR" altLang="en-US" dirty="0">
                <a:latin typeface="굴림"/>
                <a:ea typeface="굴림"/>
              </a:rPr>
              <a:t>을 구하고 각각 객체는 가장 가까운 </a:t>
            </a:r>
            <a:r>
              <a:rPr lang="en-US" altLang="ko-KR" dirty="0">
                <a:latin typeface="굴림"/>
                <a:ea typeface="굴림"/>
              </a:rPr>
              <a:t>Centroid </a:t>
            </a:r>
            <a:r>
              <a:rPr lang="ko-KR" altLang="en-US" dirty="0">
                <a:latin typeface="굴림"/>
                <a:ea typeface="굴림"/>
              </a:rPr>
              <a:t>의 클러스터로 할당됨</a:t>
            </a:r>
          </a:p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dirty="0">
                <a:latin typeface="굴림"/>
                <a:ea typeface="굴림"/>
              </a:rPr>
              <a:t>SSE(Sum of Square Error)</a:t>
            </a:r>
            <a:r>
              <a:rPr lang="ko-KR" altLang="en-US" dirty="0">
                <a:latin typeface="굴림"/>
                <a:ea typeface="굴림"/>
              </a:rPr>
              <a:t>를 최소화하는 </a:t>
            </a:r>
            <a:r>
              <a:rPr lang="en-US" altLang="ko-KR" dirty="0">
                <a:latin typeface="굴림"/>
                <a:ea typeface="굴림"/>
              </a:rPr>
              <a:t>centroid</a:t>
            </a:r>
            <a:r>
              <a:rPr lang="ko-KR" altLang="en-US" dirty="0">
                <a:latin typeface="굴림"/>
                <a:ea typeface="굴림"/>
              </a:rPr>
              <a:t>를 찾는 기법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Algorithm of 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endParaRPr lang="ko-KR" altLang="en-US" sz="310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sz="3100">
                <a:latin typeface="굴림"/>
                <a:ea typeface="굴림"/>
              </a:rPr>
              <a:t>1.임의의 센트로이드로 임의의 클러스터링을 구축</a:t>
            </a:r>
          </a:p>
          <a:p>
            <a:pPr>
              <a:defRPr/>
            </a:pPr>
            <a:endParaRPr lang="ko-KR" altLang="en-US" sz="310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sz="3100">
                <a:latin typeface="굴림"/>
                <a:ea typeface="굴림"/>
              </a:rPr>
              <a:t>2.클러스터링 된 객체들의 평균을 새로운 센트로이드로 설정</a:t>
            </a:r>
          </a:p>
          <a:p>
            <a:pPr>
              <a:defRPr/>
            </a:pPr>
            <a:endParaRPr lang="ko-KR" altLang="en-US" sz="310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sz="3100">
                <a:latin typeface="굴림"/>
                <a:ea typeface="굴림"/>
              </a:rPr>
              <a:t>3.2번의 센트로이드를 기준으로 다시 클러스터링을 시행</a:t>
            </a:r>
          </a:p>
          <a:p>
            <a:pPr>
              <a:defRPr/>
            </a:pPr>
            <a:endParaRPr lang="ko-KR" altLang="en-US" sz="3100">
              <a:latin typeface="굴림"/>
              <a:ea typeface="굴림"/>
            </a:endParaRPr>
          </a:p>
          <a:p>
            <a:pPr marL="0" indent="0">
              <a:buNone/>
              <a:defRPr/>
            </a:pPr>
            <a:r>
              <a:rPr lang="ko-KR" altLang="en-US" sz="3100">
                <a:latin typeface="굴림"/>
                <a:ea typeface="굴림"/>
              </a:rPr>
              <a:t>4.수렴할때까지 2~3번 반복</a:t>
            </a:r>
            <a:endParaRPr lang="ko-KR" altLang="en-US" sz="3100">
              <a:latin typeface="함초롬바탕"/>
              <a:ea typeface="함초롬바탕"/>
            </a:endParaRPr>
          </a:p>
          <a:p>
            <a:pPr marL="0" indent="0">
              <a:buNone/>
              <a:defRPr/>
            </a:pPr>
            <a:endParaRPr lang="ko-KR" altLang="en-US" sz="3100">
              <a:latin typeface="함초롬바탕"/>
              <a:ea typeface="함초롬바탕"/>
            </a:endParaRPr>
          </a:p>
          <a:p>
            <a:pPr marL="0" indent="0">
              <a:buNone/>
              <a:defRPr/>
            </a:pPr>
            <a:r>
              <a:rPr lang="en-US" altLang="ko-KR" sz="1500">
                <a:latin typeface="함초롬바탕"/>
                <a:ea typeface="함초롬바탕"/>
              </a:rPr>
              <a:t>gif</a:t>
            </a:r>
            <a:r>
              <a:rPr lang="ko-KR" altLang="en-US" sz="1500">
                <a:latin typeface="함초롬바탕"/>
                <a:ea typeface="함초롬바탕"/>
              </a:rPr>
              <a:t>파일참조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1487" y="664083"/>
            <a:ext cx="7848981" cy="5861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Feature of 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ko-KR" altLang="en-US" dirty="0">
              <a:latin typeface="굴림"/>
              <a:ea typeface="굴림"/>
            </a:endParaRPr>
          </a:p>
          <a:p>
            <a:pPr marL="399840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Pros-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Scalability(</a:t>
            </a:r>
            <a:r>
              <a:rPr lang="ko-KR" altLang="en-US" dirty="0">
                <a:latin typeface="굴림"/>
                <a:ea typeface="굴림"/>
              </a:rPr>
              <a:t>확장성</a:t>
            </a:r>
            <a:r>
              <a:rPr lang="en-US" altLang="ko-KR" dirty="0">
                <a:latin typeface="굴림"/>
                <a:ea typeface="굴림"/>
              </a:rPr>
              <a:t>) – can use at large data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Low Computing Cost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Easy to understand</a:t>
            </a:r>
            <a:endParaRPr lang="ko-KR" altLang="en-US" dirty="0">
              <a:latin typeface="굴림"/>
              <a:ea typeface="굴림"/>
            </a:endParaRPr>
          </a:p>
          <a:p>
            <a:pPr>
              <a:defRPr/>
            </a:pPr>
            <a:endParaRPr lang="ko-KR" altLang="en-US" dirty="0">
              <a:latin typeface="굴림"/>
              <a:ea typeface="굴림"/>
            </a:endParaRPr>
          </a:p>
          <a:p>
            <a:pPr marL="399840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Cons-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Have to choose number of clusters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Low flexibility about Size and Shape of clusters (based on centroid)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r>
              <a:rPr lang="en-US" altLang="ko-KR" dirty="0">
                <a:latin typeface="굴림"/>
                <a:ea typeface="굴림"/>
              </a:rPr>
              <a:t>Vulnerable to Outlier  (based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on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mean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>
                <a:latin typeface="굴림"/>
                <a:ea typeface="굴림"/>
              </a:rPr>
              <a:t>and</a:t>
            </a:r>
            <a:r>
              <a:rPr lang="ko-KR" altLang="en-US" dirty="0">
                <a:latin typeface="굴림"/>
                <a:ea typeface="굴림"/>
              </a:rPr>
              <a:t> </a:t>
            </a:r>
            <a:r>
              <a:rPr lang="en-US" altLang="ko-KR" dirty="0" err="1">
                <a:latin typeface="굴림"/>
                <a:ea typeface="굴림"/>
              </a:rPr>
              <a:t>sse</a:t>
            </a:r>
            <a:r>
              <a:rPr lang="en-US" altLang="ko-KR" dirty="0">
                <a:latin typeface="굴림"/>
                <a:ea typeface="굴림"/>
              </a:rPr>
              <a:t>)</a:t>
            </a:r>
            <a:endParaRPr lang="ko-KR" altLang="en-US" dirty="0">
              <a:latin typeface="굴림"/>
              <a:ea typeface="굴림"/>
            </a:endParaRPr>
          </a:p>
          <a:p>
            <a:pPr marL="661777" lvl="1" indent="-399840">
              <a:buChar char="•"/>
              <a:defRPr/>
            </a:pPr>
            <a:endParaRPr lang="ko-KR" altLang="en-US" dirty="0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미래">
  <a:themeElements>
    <a:clrScheme name="미래">
      <a:dk1>
        <a:srgbClr val="777777"/>
      </a:dk1>
      <a:lt1>
        <a:srgbClr val="FFFFFF"/>
      </a:lt1>
      <a:dk2>
        <a:srgbClr val="AF0948"/>
      </a:dk2>
      <a:lt2>
        <a:srgbClr val="C9C9C9"/>
      </a:lt2>
      <a:accent1>
        <a:srgbClr val="3B3B3B"/>
      </a:accent1>
      <a:accent2>
        <a:srgbClr val="00B0F0"/>
      </a:accent2>
      <a:accent3>
        <a:srgbClr val="FBC0D7"/>
      </a:accent3>
      <a:accent4>
        <a:srgbClr val="6E426E"/>
      </a:accent4>
      <a:accent5>
        <a:srgbClr val="42D0D0"/>
      </a:accent5>
      <a:accent6>
        <a:srgbClr val="800000"/>
      </a:accent6>
      <a:hlink>
        <a:srgbClr val="FFCC00"/>
      </a:hlink>
      <a:folHlink>
        <a:srgbClr val="FF3300"/>
      </a:folHlink>
    </a:clrScheme>
    <a:fontScheme name="미래">
      <a:majorFont>
        <a:latin typeface="Tahoma"/>
        <a:ea typeface=""/>
        <a:cs typeface=""/>
        <a:font script="Jpan" typeface="MS PGothic"/>
        <a:font script="Hang" typeface="HY울릉도B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돋움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미래">
      <a:fillStyleLst>
        <a:solidFill>
          <a:schemeClr val="phClr">
            <a:shade val="95000"/>
          </a:schemeClr>
        </a:solidFill>
        <a:gradFill rotWithShape="1">
          <a:gsLst>
            <a:gs pos="0">
              <a:schemeClr val="phClr">
                <a:tint val="100000"/>
                <a:satMod val="200000"/>
              </a:schemeClr>
            </a:gs>
            <a:gs pos="66000">
              <a:schemeClr val="phClr">
                <a:tint val="5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5400000" scaled="0"/>
        </a:gra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>
              <a:shade val="50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40000">
              <a:schemeClr val="phClr">
                <a:tint val="60000"/>
                <a:shade val="100000"/>
                <a:alpha val="100000"/>
                <a:satMod val="100000"/>
              </a:schemeClr>
            </a:gs>
            <a:gs pos="100000">
              <a:schemeClr val="phClr">
                <a:tint val="20000"/>
                <a:shade val="100000"/>
                <a:alpha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1392</Words>
  <Application>Microsoft Office PowerPoint</Application>
  <PresentationFormat>와이드스크린</PresentationFormat>
  <Paragraphs>284</Paragraphs>
  <Slides>37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굴림</vt:lpstr>
      <vt:lpstr>나눔바른고딕</vt:lpstr>
      <vt:lpstr>나눔스퀘어 Bold</vt:lpstr>
      <vt:lpstr>돋움</vt:lpstr>
      <vt:lpstr>함초롬돋움</vt:lpstr>
      <vt:lpstr>함초롬바탕</vt:lpstr>
      <vt:lpstr>Arial</vt:lpstr>
      <vt:lpstr>Cambria Math</vt:lpstr>
      <vt:lpstr>Tahoma</vt:lpstr>
      <vt:lpstr>Wingdings</vt:lpstr>
      <vt:lpstr>미래</vt:lpstr>
      <vt:lpstr>Clustering</vt:lpstr>
      <vt:lpstr>목차</vt:lpstr>
      <vt:lpstr>What is Clustering?</vt:lpstr>
      <vt:lpstr>Distance</vt:lpstr>
      <vt:lpstr>Purpose</vt:lpstr>
      <vt:lpstr>Intro : k-means Clustering</vt:lpstr>
      <vt:lpstr>Algorithm of k-means Clustering</vt:lpstr>
      <vt:lpstr>PowerPoint 프레젠테이션</vt:lpstr>
      <vt:lpstr>Feature of k-means Clustering</vt:lpstr>
      <vt:lpstr>PowerPoint 프레젠테이션</vt:lpstr>
      <vt:lpstr>PowerPoint 프레젠테이션</vt:lpstr>
      <vt:lpstr>Advanced Partitioning Clustering</vt:lpstr>
      <vt:lpstr>Advanced Partitioning Clustering</vt:lpstr>
      <vt:lpstr>Tuning Hyper Parameter</vt:lpstr>
      <vt:lpstr>Intro - DBSCAN</vt:lpstr>
      <vt:lpstr>Algorithm of DBSCAN</vt:lpstr>
      <vt:lpstr>Algorithm of DBSCAN</vt:lpstr>
      <vt:lpstr>PowerPoint 프레젠테이션</vt:lpstr>
      <vt:lpstr>Feature of DBSCAN</vt:lpstr>
      <vt:lpstr>PowerPoint 프레젠테이션</vt:lpstr>
      <vt:lpstr>Advanced DBSCAN</vt:lpstr>
      <vt:lpstr>Intro : AGNES</vt:lpstr>
      <vt:lpstr>Algorithm of AGNES</vt:lpstr>
      <vt:lpstr>PowerPoint 프레젠테이션</vt:lpstr>
      <vt:lpstr>Feature of AGNES</vt:lpstr>
      <vt:lpstr>PowerPoint 프레젠테이션</vt:lpstr>
      <vt:lpstr>Hyperparameter of AGNES </vt:lpstr>
      <vt:lpstr>PowerPoint 프레젠테이션</vt:lpstr>
      <vt:lpstr>Advanced Hierachical Methods</vt:lpstr>
      <vt:lpstr>PowerPoint 프레젠테이션</vt:lpstr>
      <vt:lpstr>Advanced Hierachical Methods</vt:lpstr>
      <vt:lpstr>Advanced Hierachical Methods</vt:lpstr>
      <vt:lpstr>Other Clustering Methods</vt:lpstr>
      <vt:lpstr>PowerPoint 프레젠테이션</vt:lpstr>
      <vt:lpstr>Other Clustering Methods</vt:lpstr>
      <vt:lpstr>PowerPoint 프레젠테이션</vt:lpstr>
      <vt:lpstr>군집화의 주요 이슈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기법소개, 이론소개, 장점, 단점 응용기법</dc:title>
  <dc:creator>민형규</dc:creator>
  <cp:lastModifiedBy>민형규</cp:lastModifiedBy>
  <cp:revision>69</cp:revision>
  <dcterms:created xsi:type="dcterms:W3CDTF">2019-07-07T01:22:27Z</dcterms:created>
  <dcterms:modified xsi:type="dcterms:W3CDTF">2019-07-11T03:11:15Z</dcterms:modified>
  <cp:version>1000.0000.01</cp:version>
</cp:coreProperties>
</file>